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581" r:id="rId2"/>
    <p:sldId id="905" r:id="rId3"/>
    <p:sldId id="929" r:id="rId4"/>
    <p:sldId id="931" r:id="rId5"/>
    <p:sldId id="937" r:id="rId6"/>
    <p:sldId id="938" r:id="rId7"/>
    <p:sldId id="933" r:id="rId8"/>
    <p:sldId id="932" r:id="rId9"/>
    <p:sldId id="934" r:id="rId10"/>
    <p:sldId id="935" r:id="rId11"/>
    <p:sldId id="926" r:id="rId12"/>
  </p:sldIdLst>
  <p:sldSz cx="9144000" cy="6858000" type="screen4x3"/>
  <p:notesSz cx="6797675" cy="99266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맑은 고딕" pitchFamily="50" charset="-127"/>
        <a:ea typeface="굴림" charset="-127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00FF"/>
    <a:srgbClr val="FFFFFF"/>
    <a:srgbClr val="002672"/>
    <a:srgbClr val="002775"/>
    <a:srgbClr val="0E1E52"/>
    <a:srgbClr val="6A6A6A"/>
    <a:srgbClr val="339944"/>
    <a:srgbClr val="3A6E92"/>
    <a:srgbClr val="3894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보통 스타일 1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보통 스타일 4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BC89EF96-8CEA-46FF-86C4-4CE0E7609802}" styleName="밝은 스타일 3 - 강조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44" autoAdjust="0"/>
    <p:restoredTop sz="96391" autoAdjust="0"/>
  </p:normalViewPr>
  <p:slideViewPr>
    <p:cSldViewPr>
      <p:cViewPr varScale="1">
        <p:scale>
          <a:sx n="115" d="100"/>
          <a:sy n="115" d="100"/>
        </p:scale>
        <p:origin x="1440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2" d="100"/>
        <a:sy n="72" d="100"/>
      </p:scale>
      <p:origin x="0" y="0"/>
    </p:cViewPr>
  </p:sorterViewPr>
  <p:notesViewPr>
    <p:cSldViewPr>
      <p:cViewPr varScale="1">
        <p:scale>
          <a:sx n="118" d="100"/>
          <a:sy n="118" d="100"/>
        </p:scale>
        <p:origin x="-2034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6" y="14"/>
            <a:ext cx="2946058" cy="496100"/>
          </a:xfrm>
          <a:prstGeom prst="rect">
            <a:avLst/>
          </a:prstGeom>
        </p:spPr>
        <p:txBody>
          <a:bodyPr vert="horz" lIns="91285" tIns="45635" rIns="91285" bIns="4563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536" y="14"/>
            <a:ext cx="2946058" cy="496100"/>
          </a:xfrm>
          <a:prstGeom prst="rect">
            <a:avLst/>
          </a:prstGeom>
        </p:spPr>
        <p:txBody>
          <a:bodyPr vert="horz" lIns="91285" tIns="45635" rIns="91285" bIns="4563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E6F1BF25-E019-4D19-87AF-F8759AD66CB2}" type="datetimeFigureOut">
              <a:rPr lang="ko-KR" altLang="en-US"/>
              <a:pPr>
                <a:defRPr/>
              </a:pPr>
              <a:t>2021-10-29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6" y="9428233"/>
            <a:ext cx="2946058" cy="496100"/>
          </a:xfrm>
          <a:prstGeom prst="rect">
            <a:avLst/>
          </a:prstGeom>
        </p:spPr>
        <p:txBody>
          <a:bodyPr vert="horz" lIns="91285" tIns="45635" rIns="91285" bIns="4563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536" y="9428233"/>
            <a:ext cx="2946058" cy="496100"/>
          </a:xfrm>
          <a:prstGeom prst="rect">
            <a:avLst/>
          </a:prstGeom>
        </p:spPr>
        <p:txBody>
          <a:bodyPr vert="horz" lIns="91285" tIns="45635" rIns="91285" bIns="4563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73EAFA50-5A4C-4D39-9AE3-CBAE03105A3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0" y="21119"/>
            <a:ext cx="6292309" cy="946379"/>
          </a:xfrm>
          <a:prstGeom prst="rect">
            <a:avLst/>
          </a:prstGeom>
          <a:gradFill>
            <a:gsLst>
              <a:gs pos="25000">
                <a:srgbClr val="03A5C5"/>
              </a:gs>
              <a:gs pos="3000">
                <a:srgbClr val="00809E"/>
              </a:gs>
              <a:gs pos="90000">
                <a:srgbClr val="3399FF">
                  <a:alpha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0" tIns="45672" rIns="91350" bIns="45672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dirty="0">
              <a:latin typeface="-윤고딕340" pitchFamily="18" charset="-127"/>
              <a:ea typeface="-윤고딕340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773198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6" y="14"/>
            <a:ext cx="2946058" cy="496100"/>
          </a:xfrm>
          <a:prstGeom prst="rect">
            <a:avLst/>
          </a:prstGeom>
        </p:spPr>
        <p:txBody>
          <a:bodyPr vert="horz" lIns="91285" tIns="45635" rIns="91285" bIns="4563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536" y="14"/>
            <a:ext cx="2946058" cy="496100"/>
          </a:xfrm>
          <a:prstGeom prst="rect">
            <a:avLst/>
          </a:prstGeom>
        </p:spPr>
        <p:txBody>
          <a:bodyPr vert="horz" lIns="91285" tIns="45635" rIns="91285" bIns="4563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D472AD68-1DE1-4603-8BA7-A45F11601316}" type="datetimeFigureOut">
              <a:rPr lang="ko-KR" altLang="en-US"/>
              <a:pPr>
                <a:defRPr/>
              </a:pPr>
              <a:t>2021-10-29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285" tIns="45635" rIns="91285" bIns="45635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42" y="4715283"/>
            <a:ext cx="5438792" cy="4467220"/>
          </a:xfrm>
          <a:prstGeom prst="rect">
            <a:avLst/>
          </a:prstGeom>
        </p:spPr>
        <p:txBody>
          <a:bodyPr vert="horz" lIns="91285" tIns="45635" rIns="91285" bIns="45635" rtlCol="0"/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  <a:endParaRPr lang="ko-KR" altLang="en-US" noProof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6" y="9428233"/>
            <a:ext cx="2946058" cy="496100"/>
          </a:xfrm>
          <a:prstGeom prst="rect">
            <a:avLst/>
          </a:prstGeom>
        </p:spPr>
        <p:txBody>
          <a:bodyPr vert="horz" lIns="91285" tIns="45635" rIns="91285" bIns="4563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536" y="9428233"/>
            <a:ext cx="2946058" cy="496100"/>
          </a:xfrm>
          <a:prstGeom prst="rect">
            <a:avLst/>
          </a:prstGeom>
        </p:spPr>
        <p:txBody>
          <a:bodyPr vert="horz" lIns="91285" tIns="45635" rIns="91285" bIns="4563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40ABD7D5-8749-42AB-8597-7D41DD95E34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9055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ABD7D5-8749-42AB-8597-7D41DD95E34A}" type="slidenum">
              <a:rPr lang="ko-KR" altLang="en-US" smtClean="0"/>
              <a:pPr>
                <a:defRPr/>
              </a:pPr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284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ABD7D5-8749-42AB-8597-7D41DD95E34A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8289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ABD7D5-8749-42AB-8597-7D41DD95E34A}" type="slidenum">
              <a:rPr lang="ko-KR" altLang="en-US" smtClean="0"/>
              <a:pPr>
                <a:defRPr/>
              </a:pPr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63459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ABD7D5-8749-42AB-8597-7D41DD95E34A}" type="slidenum">
              <a:rPr lang="ko-KR" altLang="en-US" smtClean="0"/>
              <a:pPr>
                <a:defRPr/>
              </a:pPr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497516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0ABD7D5-8749-42AB-8597-7D41DD95E34A}" type="slidenum">
              <a:rPr lang="ko-KR" altLang="en-US" smtClean="0"/>
              <a:pPr>
                <a:defRPr/>
              </a:pPr>
              <a:t>11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261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B09B8034-24B6-4313-8C4F-D198D9332FBE}" type="datetime1">
              <a:rPr lang="ko-KR" altLang="en-US"/>
              <a:pPr>
                <a:defRPr/>
              </a:pPr>
              <a:t>2021-10-29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975475" y="6376988"/>
            <a:ext cx="2133600" cy="365125"/>
          </a:xfrm>
          <a:prstGeom prst="rect">
            <a:avLst/>
          </a:prstGeo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ko-KR" altLang="en-US"/>
              <a:t>                    </a:t>
            </a:r>
            <a:fld id="{F1569157-2841-4C8B-B16D-20A11E2DADB7}" type="slidenum">
              <a:rPr lang="ko-KR" altLang="en-US" sz="1100">
                <a:latin typeface="-윤고딕330" panose="02030504000101010101" pitchFamily="18" charset="-127"/>
                <a:ea typeface="-윤고딕330" panose="02030504000101010101" pitchFamily="18" charset="-127"/>
              </a:rPr>
              <a:pPr>
                <a:defRPr/>
              </a:pPr>
              <a:t>‹#›</a:t>
            </a:fld>
            <a:endParaRPr lang="ko-KR" altLang="en-US" sz="1100" dirty="0">
              <a:latin typeface="-윤고딕330" panose="02030504000101010101" pitchFamily="18" charset="-127"/>
              <a:ea typeface="-윤고딕330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65862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FB1B5D62-0C31-4998-963C-014BA4C45E6F}" type="datetime1">
              <a:rPr lang="ko-KR" altLang="en-US"/>
              <a:pPr>
                <a:defRPr/>
              </a:pPr>
              <a:t>2021-10-29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BB144C4A-30FB-40D8-9E01-84F5A0B9427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8156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42456408-53F1-425E-8A73-1C95A3EAEEBB}" type="datetime1">
              <a:rPr lang="ko-KR" altLang="en-US"/>
              <a:pPr>
                <a:defRPr/>
              </a:pPr>
              <a:t>2021-10-29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531D90F1-4BF5-4834-BB61-C259BA8F287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60835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28536067-F4C3-49CD-A2FA-1107CE22B47F}" type="datetime1">
              <a:rPr lang="ko-KR" altLang="en-US"/>
              <a:pPr>
                <a:defRPr/>
              </a:pPr>
              <a:t>2021-10-29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6BB8F2B4-8E56-48F1-BDA7-FA7703135D0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0069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B1D0CE35-1C52-468F-9605-7607BCE4B346}" type="datetime1">
              <a:rPr lang="ko-KR" altLang="en-US"/>
              <a:pPr>
                <a:defRPr/>
              </a:pPr>
              <a:t>2021-10-29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90FB1671-D5A1-4660-AD92-03A80C966EAA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466188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3115BDEC-F89F-4128-A851-8B110116168E}" type="datetime1">
              <a:rPr lang="ko-KR" altLang="en-US"/>
              <a:pPr>
                <a:defRPr/>
              </a:pPr>
              <a:t>2021-10-29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A55E4236-7FED-466D-8CF2-AB3B0B25B8B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4194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22F1C1E9-E6DD-49EA-BE1B-6B5AD7B4EEB3}" type="datetime1">
              <a:rPr lang="ko-KR" altLang="en-US"/>
              <a:pPr>
                <a:defRPr/>
              </a:pPr>
              <a:t>2021-10-29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3F677E3E-6318-4456-A06A-EC46B2BD0F9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15235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F4F41381-77C4-4BB3-B0E6-D366E5124E84}" type="datetime1">
              <a:rPr lang="ko-KR" altLang="en-US"/>
              <a:pPr>
                <a:defRPr/>
              </a:pPr>
              <a:t>2021-10-29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4AB4C47E-7E22-41FA-BA93-74601C66CCB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77162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E9CBC72E-D8C4-4699-A5F8-6F7C40295845}" type="datetime1">
              <a:rPr lang="ko-KR" altLang="en-US"/>
              <a:pPr>
                <a:defRPr/>
              </a:pPr>
              <a:t>2021-10-29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BED76FDE-B0DC-4B47-A994-BAB548236D63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2032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235EFB23-B566-4E9D-9252-05C131371115}" type="datetime1">
              <a:rPr lang="ko-KR" altLang="en-US"/>
              <a:pPr>
                <a:defRPr/>
              </a:pPr>
              <a:t>2021-10-29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226BB91A-477F-4293-A0D8-E64649FD1C38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39661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48691824-FF71-4908-93E1-ACDDF6F351D8}" type="datetime1">
              <a:rPr lang="ko-KR" altLang="en-US"/>
              <a:pPr>
                <a:defRPr/>
              </a:pPr>
              <a:t>2021-10-29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kumimoji="0">
                <a:latin typeface="+mn-lt"/>
                <a:ea typeface="+mn-ea"/>
              </a:defRPr>
            </a:lvl1pPr>
          </a:lstStyle>
          <a:p>
            <a:pPr>
              <a:defRPr/>
            </a:pPr>
            <a:fld id="{87507887-798A-4D98-942F-37E1F79A50D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7190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top2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3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join.yu.ac.kr/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 descr="main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 bwMode="auto">
          <a:xfrm>
            <a:off x="3203848" y="1484784"/>
            <a:ext cx="561662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ko-KR" sz="4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2021</a:t>
            </a:r>
            <a:r>
              <a:rPr lang="ko-KR" altLang="en-US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학년도</a:t>
            </a:r>
            <a:endParaRPr lang="en-US" altLang="ko-KR" sz="4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  <a:p>
            <a:pPr algn="ctr">
              <a:defRPr/>
            </a:pPr>
            <a:r>
              <a:rPr lang="en-US" altLang="ko-KR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Y</a:t>
            </a:r>
            <a:r>
              <a:rPr lang="ko-KR" altLang="en-US" sz="4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형인재</a:t>
            </a:r>
            <a:r>
              <a:rPr lang="ko-KR" altLang="en-US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 핵심역량 </a:t>
            </a:r>
            <a:endParaRPr lang="en-US" altLang="ko-KR" sz="44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  <a:p>
            <a:pPr algn="ctr">
              <a:defRPr/>
            </a:pPr>
            <a:r>
              <a:rPr lang="ko-KR" altLang="en-US" sz="4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정기</a:t>
            </a:r>
            <a:r>
              <a:rPr lang="ko-KR" altLang="en-US" sz="44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진단</a:t>
            </a:r>
            <a:r>
              <a:rPr lang="ko-KR" altLang="en-US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HY견고딕" pitchFamily="18" charset="-127"/>
                <a:ea typeface="HY견고딕" pitchFamily="18" charset="-127"/>
                <a:cs typeface="Arial" pitchFamily="34" charset="0"/>
              </a:rPr>
              <a:t> 안내</a:t>
            </a:r>
          </a:p>
        </p:txBody>
      </p:sp>
      <p:sp>
        <p:nvSpPr>
          <p:cNvPr id="8" name="TextBox 7"/>
          <p:cNvSpPr txBox="1"/>
          <p:nvPr/>
        </p:nvSpPr>
        <p:spPr bwMode="auto">
          <a:xfrm>
            <a:off x="5431333" y="3926379"/>
            <a:ext cx="1449685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ko-KR" b="1" spc="-100" dirty="0" smtClean="0">
                <a:ln>
                  <a:prstDash val="solid"/>
                </a:ln>
                <a:solidFill>
                  <a:srgbClr val="002672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2021.11.</a:t>
            </a:r>
            <a:r>
              <a:rPr lang="ko-KR" altLang="en-US" b="1" spc="-100" dirty="0" smtClean="0">
                <a:ln>
                  <a:prstDash val="solid"/>
                </a:ln>
                <a:solidFill>
                  <a:srgbClr val="002672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 </a:t>
            </a:r>
            <a:r>
              <a:rPr lang="en-US" altLang="ko-KR" b="1" spc="-100" dirty="0" smtClean="0">
                <a:ln>
                  <a:prstDash val="solid"/>
                </a:ln>
                <a:solidFill>
                  <a:srgbClr val="002672"/>
                </a:solidFill>
                <a:latin typeface="HY견고딕" pitchFamily="18" charset="-127"/>
                <a:ea typeface="HY견고딕" pitchFamily="18" charset="-127"/>
                <a:cs typeface="Arial" pitchFamily="34" charset="0"/>
              </a:rPr>
              <a:t> </a:t>
            </a:r>
            <a:endParaRPr lang="ko-KR" altLang="en-US" b="1" spc="-100" dirty="0" smtClean="0">
              <a:ln>
                <a:prstDash val="solid"/>
              </a:ln>
              <a:solidFill>
                <a:srgbClr val="002672"/>
              </a:solidFill>
              <a:latin typeface="HY견고딕" pitchFamily="18" charset="-127"/>
              <a:ea typeface="HY견고딕" pitchFamily="18" charset="-127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7" name="Picture 3" descr="C:\Users\ssryu\Pictures\이거쓸것-170309(팀장지시)yu_logo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082" y="6079742"/>
            <a:ext cx="2439634" cy="640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385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2094684"/>
            <a:ext cx="7200800" cy="3494556"/>
          </a:xfrm>
          <a:prstGeom prst="rect">
            <a:avLst/>
          </a:prstGeom>
        </p:spPr>
      </p:pic>
      <p:grpSp>
        <p:nvGrpSpPr>
          <p:cNvPr id="7" name="그룹 6"/>
          <p:cNvGrpSpPr/>
          <p:nvPr/>
        </p:nvGrpSpPr>
        <p:grpSpPr>
          <a:xfrm>
            <a:off x="734612" y="1412776"/>
            <a:ext cx="5925620" cy="369332"/>
            <a:chOff x="5238074" y="1340768"/>
            <a:chExt cx="5925620" cy="369332"/>
          </a:xfrm>
        </p:grpSpPr>
        <p:sp>
          <p:nvSpPr>
            <p:cNvPr id="8" name="타원 7"/>
            <p:cNvSpPr/>
            <p:nvPr/>
          </p:nvSpPr>
          <p:spPr>
            <a:xfrm>
              <a:off x="5238074" y="1368643"/>
              <a:ext cx="252028" cy="252028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>
                  <a:solidFill>
                    <a:schemeClr val="bg1"/>
                  </a:solidFill>
                </a:rPr>
                <a:t>2</a:t>
              </a:r>
              <a:endParaRPr lang="ko-KR" alt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508104" y="1340768"/>
              <a:ext cx="56555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b="1" dirty="0" smtClean="0">
                  <a:solidFill>
                    <a:schemeClr val="tx2">
                      <a:lumMod val="75000"/>
                    </a:schemeClr>
                  </a:solidFill>
                  <a:latin typeface="+mn-ea"/>
                  <a:ea typeface="+mn-ea"/>
                </a:rPr>
                <a:t>학생종합정보시스템</a:t>
              </a:r>
              <a:r>
                <a:rPr lang="en-US" altLang="ko-KR" b="1" dirty="0" smtClean="0">
                  <a:solidFill>
                    <a:schemeClr val="tx2">
                      <a:lumMod val="75000"/>
                    </a:schemeClr>
                  </a:solidFill>
                  <a:latin typeface="+mn-ea"/>
                  <a:ea typeface="+mn-ea"/>
                </a:rPr>
                <a:t>(URP)</a:t>
              </a:r>
              <a:r>
                <a:rPr lang="ko-KR" altLang="en-US" b="1" dirty="0" smtClean="0">
                  <a:solidFill>
                    <a:schemeClr val="tx2">
                      <a:lumMod val="75000"/>
                    </a:schemeClr>
                  </a:solidFill>
                  <a:latin typeface="+mn-ea"/>
                  <a:ea typeface="+mn-ea"/>
                </a:rPr>
                <a:t>에서 진단결과 보기</a:t>
              </a:r>
              <a:endParaRPr lang="ko-KR" altLang="en-US" b="1" dirty="0">
                <a:solidFill>
                  <a:schemeClr val="tx2">
                    <a:lumMod val="75000"/>
                  </a:schemeClr>
                </a:solidFill>
                <a:latin typeface="+mn-ea"/>
                <a:ea typeface="+mn-ea"/>
              </a:endParaRPr>
            </a:p>
          </p:txBody>
        </p:sp>
      </p:grpSp>
      <p:sp>
        <p:nvSpPr>
          <p:cNvPr id="11" name="TextBox 10"/>
          <p:cNvSpPr txBox="1"/>
          <p:nvPr/>
        </p:nvSpPr>
        <p:spPr bwMode="auto">
          <a:xfrm>
            <a:off x="395536" y="836712"/>
            <a:ext cx="4968552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kumimoji="0" lang="en-US" altLang="ko-KR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Y</a:t>
            </a:r>
            <a:r>
              <a:rPr kumimoji="0" lang="ko-KR" altLang="en-US" sz="2400" b="1" spc="-150" dirty="0" err="1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형인재</a:t>
            </a:r>
            <a:r>
              <a:rPr kumimoji="0" lang="ko-KR" altLang="en-US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en-US" altLang="ko-KR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kumimoji="0" lang="ko-KR" altLang="en-US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대 핵심역량 진단결과 확인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1719744" y="3735589"/>
            <a:ext cx="7172735" cy="120557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/>
          <p:cNvSpPr txBox="1"/>
          <p:nvPr/>
        </p:nvSpPr>
        <p:spPr bwMode="auto">
          <a:xfrm>
            <a:off x="1853711" y="4941168"/>
            <a:ext cx="8892480" cy="27699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sz="1200" b="1" dirty="0">
                <a:solidFill>
                  <a:srgbClr val="FF0000"/>
                </a:solidFill>
                <a:ea typeface="맑은 고딕" panose="020B0503020000020004" pitchFamily="50" charset="-127"/>
              </a:rPr>
              <a:t>※ </a:t>
            </a:r>
            <a:r>
              <a:rPr kumimoji="0" lang="ko-KR" altLang="en-US" sz="12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학생종합정보시스템에 누적된 핵심역량 진단결과는 </a:t>
            </a:r>
            <a:r>
              <a:rPr kumimoji="0" lang="en-US" altLang="ko-KR" sz="1200" b="1" spc="-15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맑은 고딕" panose="020B0503020000020004" pitchFamily="50" charset="-127"/>
              </a:rPr>
              <a:t>‘</a:t>
            </a:r>
            <a:r>
              <a:rPr kumimoji="0" lang="ko-KR" altLang="en-US" sz="1200" b="1" u="sng" spc="-15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맑은 고딕" panose="020B0503020000020004" pitchFamily="50" charset="-127"/>
              </a:rPr>
              <a:t>학년도별</a:t>
            </a:r>
            <a:r>
              <a:rPr kumimoji="0" lang="ko-KR" altLang="en-US" sz="1200" b="1" u="sng" spc="-15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맑은 고딕" panose="020B0503020000020004" pitchFamily="50" charset="-127"/>
              </a:rPr>
              <a:t>  </a:t>
            </a:r>
            <a:r>
              <a:rPr kumimoji="0" lang="ko-KR" altLang="en-US" sz="1200" b="1" u="sng" spc="-150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맑은 고딕" panose="020B0503020000020004" pitchFamily="50" charset="-127"/>
              </a:rPr>
              <a:t>정기진단</a:t>
            </a:r>
            <a:r>
              <a:rPr kumimoji="0" lang="en-US" altLang="ko-KR" sz="1200" b="1" spc="-15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맑은 고딕" panose="020B0503020000020004" pitchFamily="50" charset="-127"/>
              </a:rPr>
              <a:t>’ </a:t>
            </a:r>
            <a:r>
              <a:rPr kumimoji="0" lang="ko-KR" altLang="en-US" sz="12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결과를 토대로 제공됩니다</a:t>
            </a:r>
            <a:r>
              <a:rPr kumimoji="0" lang="en-US" altLang="ko-KR" sz="12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. </a:t>
            </a: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733" y="2094684"/>
            <a:ext cx="1380939" cy="3343275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249666" y="5005908"/>
            <a:ext cx="1359071" cy="3600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8" name="그림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3034" y="5340820"/>
            <a:ext cx="7181850" cy="1504952"/>
          </a:xfrm>
          <a:prstGeom prst="rect">
            <a:avLst/>
          </a:prstGeom>
        </p:spPr>
      </p:pic>
      <p:cxnSp>
        <p:nvCxnSpPr>
          <p:cNvPr id="20" name="직선 화살표 연결선 19"/>
          <p:cNvCxnSpPr/>
          <p:nvPr/>
        </p:nvCxnSpPr>
        <p:spPr>
          <a:xfrm flipV="1">
            <a:off x="1259632" y="4338379"/>
            <a:ext cx="576064" cy="73571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직선 화살표 연결선 22"/>
          <p:cNvCxnSpPr/>
          <p:nvPr/>
        </p:nvCxnSpPr>
        <p:spPr>
          <a:xfrm>
            <a:off x="1259632" y="5260811"/>
            <a:ext cx="576064" cy="83248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직사각형 25"/>
          <p:cNvSpPr/>
          <p:nvPr/>
        </p:nvSpPr>
        <p:spPr>
          <a:xfrm>
            <a:off x="3453183" y="2555095"/>
            <a:ext cx="5468705" cy="2258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3479258" y="5768835"/>
            <a:ext cx="1164750" cy="2258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8460432" y="5782913"/>
            <a:ext cx="461457" cy="2117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 bwMode="auto">
          <a:xfrm>
            <a:off x="3453183" y="2311132"/>
            <a:ext cx="5468705" cy="27699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sz="1200" b="1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※ </a:t>
            </a:r>
            <a:r>
              <a:rPr lang="ko-KR" altLang="en-US" sz="1200" b="1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학년도 및 학기</a:t>
            </a:r>
            <a:r>
              <a:rPr kumimoji="0" lang="en-US" altLang="ko-KR" sz="12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 </a:t>
            </a:r>
            <a:r>
              <a:rPr kumimoji="0" lang="ko-KR" altLang="en-US" sz="12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정보 선택  및 확인 </a:t>
            </a:r>
            <a:endParaRPr kumimoji="0" lang="en-US" altLang="ko-KR" sz="1200" b="1" spc="-150" dirty="0" smtClean="0">
              <a:solidFill>
                <a:srgbClr val="FF0000"/>
              </a:solidFill>
              <a:ea typeface="맑은 고딕" panose="020B0503020000020004" pitchFamily="50" charset="-127"/>
            </a:endParaRPr>
          </a:p>
        </p:txBody>
      </p:sp>
      <p:sp>
        <p:nvSpPr>
          <p:cNvPr id="34" name="타원 33"/>
          <p:cNvSpPr/>
          <p:nvPr/>
        </p:nvSpPr>
        <p:spPr>
          <a:xfrm>
            <a:off x="179512" y="4926669"/>
            <a:ext cx="252028" cy="23052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2"/>
                </a:solidFill>
              </a:rPr>
              <a:t>1</a:t>
            </a:r>
            <a:endParaRPr lang="ko-KR" altLang="en-US" b="1" dirty="0">
              <a:solidFill>
                <a:schemeClr val="tx2"/>
              </a:solidFill>
            </a:endParaRPr>
          </a:p>
        </p:txBody>
      </p:sp>
      <p:sp>
        <p:nvSpPr>
          <p:cNvPr id="35" name="타원 34"/>
          <p:cNvSpPr/>
          <p:nvPr/>
        </p:nvSpPr>
        <p:spPr>
          <a:xfrm>
            <a:off x="179512" y="5157192"/>
            <a:ext cx="252028" cy="23052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2"/>
                </a:solidFill>
              </a:rPr>
              <a:t>2</a:t>
            </a:r>
            <a:endParaRPr lang="ko-KR" altLang="en-US" b="1" dirty="0">
              <a:solidFill>
                <a:schemeClr val="tx2"/>
              </a:solidFill>
            </a:endParaRPr>
          </a:p>
        </p:txBody>
      </p:sp>
      <p:sp>
        <p:nvSpPr>
          <p:cNvPr id="37" name="TextBox 36"/>
          <p:cNvSpPr txBox="1"/>
          <p:nvPr/>
        </p:nvSpPr>
        <p:spPr bwMode="auto">
          <a:xfrm>
            <a:off x="7688331" y="5853868"/>
            <a:ext cx="1259632" cy="74892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맑은 고딕" panose="020B0503020000020004" pitchFamily="50" charset="-127"/>
              </a:rPr>
              <a:t>클릭 시 </a:t>
            </a:r>
            <a:endParaRPr lang="en-US" altLang="ko-KR" sz="1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맑은 고딕" panose="020B0503020000020004" pitchFamily="50" charset="-127"/>
            </a:endParaRPr>
          </a:p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맑은 고딕" panose="020B0503020000020004" pitchFamily="50" charset="-127"/>
              </a:rPr>
              <a:t>종합 프로파일 </a:t>
            </a:r>
            <a:endParaRPr lang="en-US" altLang="ko-KR" sz="1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맑은 고딕" panose="020B0503020000020004" pitchFamily="50" charset="-127"/>
            </a:endParaRPr>
          </a:p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sz="1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맑은 고딕" panose="020B0503020000020004" pitchFamily="50" charset="-127"/>
              </a:rPr>
              <a:t>화면 제공 </a:t>
            </a:r>
            <a:endParaRPr kumimoji="0" lang="en-US" altLang="ko-KR" sz="1200" b="1" spc="-15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맑은 고딕" panose="020B0503020000020004" pitchFamily="50" charset="-127"/>
            </a:endParaRPr>
          </a:p>
        </p:txBody>
      </p:sp>
      <p:sp>
        <p:nvSpPr>
          <p:cNvPr id="38" name="오른쪽 화살표 37"/>
          <p:cNvSpPr/>
          <p:nvPr/>
        </p:nvSpPr>
        <p:spPr>
          <a:xfrm rot="19306662">
            <a:off x="8336126" y="5946111"/>
            <a:ext cx="207598" cy="130048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464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7" y="2564904"/>
            <a:ext cx="7475188" cy="294040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5605289"/>
            <a:ext cx="8071276" cy="79208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 bwMode="auto">
          <a:xfrm>
            <a:off x="395536" y="1124744"/>
            <a:ext cx="6048672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kumimoji="0" lang="en-US" altLang="ko-KR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Y</a:t>
            </a:r>
            <a:r>
              <a:rPr kumimoji="0" lang="ko-KR" altLang="en-US" sz="2400" b="1" spc="-150" dirty="0" err="1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형인재</a:t>
            </a:r>
            <a:r>
              <a:rPr kumimoji="0" lang="ko-KR" altLang="en-US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400" b="1" spc="-150" dirty="0" err="1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인증제</a:t>
            </a:r>
            <a:r>
              <a:rPr kumimoji="0" lang="ko-KR" altLang="en-US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 홈페이지  안내</a:t>
            </a:r>
          </a:p>
        </p:txBody>
      </p:sp>
      <p:sp>
        <p:nvSpPr>
          <p:cNvPr id="14" name="TextBox 13"/>
          <p:cNvSpPr txBox="1"/>
          <p:nvPr/>
        </p:nvSpPr>
        <p:spPr bwMode="auto">
          <a:xfrm>
            <a:off x="467544" y="1844824"/>
            <a:ext cx="764281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kumimoji="0" lang="en-US" altLang="ko-KR" b="1" spc="-150" dirty="0" smtClean="0">
                <a:solidFill>
                  <a:schemeClr val="tx2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Y</a:t>
            </a:r>
            <a:r>
              <a:rPr kumimoji="0" lang="ko-KR" altLang="en-US" b="1" spc="-150" dirty="0" err="1" smtClean="0">
                <a:solidFill>
                  <a:schemeClr val="tx2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형인재</a:t>
            </a:r>
            <a:r>
              <a:rPr kumimoji="0" lang="ko-KR" altLang="en-US" b="1" spc="-150" dirty="0" smtClean="0">
                <a:solidFill>
                  <a:schemeClr val="tx2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 인증제도에 관한 최신 정보를 얻을 수 있습니다</a:t>
            </a:r>
            <a:r>
              <a:rPr kumimoji="0" lang="en-US" altLang="ko-KR" b="1" spc="-150" dirty="0" smtClean="0">
                <a:solidFill>
                  <a:schemeClr val="tx2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.</a:t>
            </a:r>
            <a:endParaRPr kumimoji="0" lang="ko-KR" altLang="en-US" b="1" spc="-150" dirty="0" smtClean="0">
              <a:solidFill>
                <a:schemeClr val="tx2"/>
              </a:solidFill>
              <a:ea typeface="맑은 고딕" panose="020B0503020000020004" pitchFamily="50" charset="-127"/>
              <a:cs typeface="함초롬돋움" panose="020B0604000101010101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98017" y="4149080"/>
            <a:ext cx="1184819" cy="1180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35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Box 67"/>
          <p:cNvSpPr txBox="1"/>
          <p:nvPr/>
        </p:nvSpPr>
        <p:spPr bwMode="auto">
          <a:xfrm>
            <a:off x="395536" y="764704"/>
            <a:ext cx="2952328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kumimoji="0" lang="en-US" altLang="ko-KR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Y</a:t>
            </a:r>
            <a:r>
              <a:rPr kumimoji="0" lang="ko-KR" altLang="en-US" sz="2400" b="1" spc="-150" dirty="0" err="1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형인재란</a:t>
            </a:r>
            <a:r>
              <a:rPr kumimoji="0" lang="ko-KR" altLang="en-US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 </a:t>
            </a:r>
          </a:p>
        </p:txBody>
      </p:sp>
      <p:sp>
        <p:nvSpPr>
          <p:cNvPr id="81" name="TextBox 80"/>
          <p:cNvSpPr txBox="1"/>
          <p:nvPr/>
        </p:nvSpPr>
        <p:spPr bwMode="auto">
          <a:xfrm>
            <a:off x="539552" y="1577214"/>
            <a:ext cx="7920880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latinLnBrk="0"/>
            <a:r>
              <a:rPr kumimoji="0" lang="en-US" altLang="ko-KR" b="1" spc="-150" dirty="0" smtClean="0">
                <a:solidFill>
                  <a:schemeClr val="tx2"/>
                </a:solidFill>
                <a:latin typeface="+mn-lt"/>
                <a:ea typeface="맑은 고딕" panose="020B0503020000020004" pitchFamily="50" charset="-127"/>
                <a:cs typeface="함초롬돋움" panose="020B0604000101010101" pitchFamily="50" charset="-127"/>
              </a:rPr>
              <a:t>Y</a:t>
            </a:r>
            <a:r>
              <a:rPr kumimoji="0" lang="ko-KR" altLang="en-US" b="1" spc="-150" dirty="0" smtClean="0">
                <a:solidFill>
                  <a:schemeClr val="tx2"/>
                </a:solidFill>
                <a:latin typeface="+mn-lt"/>
                <a:ea typeface="맑은 고딕" panose="020B0503020000020004" pitchFamily="50" charset="-127"/>
                <a:cs typeface="함초롬돋움" panose="020B0604000101010101" pitchFamily="50" charset="-127"/>
              </a:rPr>
              <a:t>형 인재의 </a:t>
            </a:r>
            <a:r>
              <a:rPr kumimoji="0" lang="en-US" altLang="ko-KR" b="1" spc="-150" dirty="0" smtClean="0">
                <a:solidFill>
                  <a:schemeClr val="tx2"/>
                </a:solidFill>
                <a:latin typeface="+mn-lt"/>
                <a:ea typeface="맑은 고딕" panose="020B0503020000020004" pitchFamily="50" charset="-127"/>
                <a:cs typeface="함초롬돋움" panose="020B0604000101010101" pitchFamily="50" charset="-127"/>
              </a:rPr>
              <a:t>4</a:t>
            </a:r>
            <a:r>
              <a:rPr kumimoji="0" lang="ko-KR" altLang="en-US" b="1" spc="-150" dirty="0" smtClean="0">
                <a:solidFill>
                  <a:schemeClr val="tx2"/>
                </a:solidFill>
                <a:latin typeface="+mn-lt"/>
                <a:ea typeface="맑은 고딕" panose="020B0503020000020004" pitchFamily="50" charset="-127"/>
                <a:cs typeface="함초롬돋움" panose="020B0604000101010101" pitchFamily="50" charset="-127"/>
              </a:rPr>
              <a:t>대 핵심역량인 인성</a:t>
            </a:r>
            <a:r>
              <a:rPr kumimoji="0" lang="en-US" altLang="ko-KR" b="1" spc="-150" dirty="0" smtClean="0">
                <a:solidFill>
                  <a:schemeClr val="tx2"/>
                </a:solidFill>
                <a:latin typeface="+mn-lt"/>
                <a:ea typeface="맑은 고딕" panose="020B0503020000020004" pitchFamily="50" charset="-127"/>
                <a:cs typeface="함초롬돋움" panose="020B0604000101010101" pitchFamily="50" charset="-127"/>
              </a:rPr>
              <a:t>, </a:t>
            </a:r>
            <a:r>
              <a:rPr kumimoji="0" lang="ko-KR" altLang="en-US" b="1" spc="-150" dirty="0" smtClean="0">
                <a:solidFill>
                  <a:schemeClr val="tx2"/>
                </a:solidFill>
                <a:latin typeface="+mn-lt"/>
                <a:ea typeface="맑은 고딕" panose="020B0503020000020004" pitchFamily="50" charset="-127"/>
                <a:cs typeface="함초롬돋움" panose="020B0604000101010101" pitchFamily="50" charset="-127"/>
              </a:rPr>
              <a:t>창의성</a:t>
            </a:r>
            <a:r>
              <a:rPr kumimoji="0" lang="en-US" altLang="ko-KR" b="1" spc="-150" dirty="0" smtClean="0">
                <a:solidFill>
                  <a:schemeClr val="tx2"/>
                </a:solidFill>
                <a:latin typeface="+mn-lt"/>
                <a:ea typeface="맑은 고딕" panose="020B0503020000020004" pitchFamily="50" charset="-127"/>
                <a:cs typeface="함초롬돋움" panose="020B0604000101010101" pitchFamily="50" charset="-127"/>
              </a:rPr>
              <a:t>, </a:t>
            </a:r>
            <a:r>
              <a:rPr kumimoji="0" lang="ko-KR" altLang="en-US" b="1" spc="-150" dirty="0" smtClean="0">
                <a:solidFill>
                  <a:schemeClr val="tx2"/>
                </a:solidFill>
                <a:latin typeface="+mn-lt"/>
                <a:ea typeface="맑은 고딕" panose="020B0503020000020004" pitchFamily="50" charset="-127"/>
                <a:cs typeface="함초롬돋움" panose="020B0604000101010101" pitchFamily="50" charset="-127"/>
              </a:rPr>
              <a:t>진취성</a:t>
            </a:r>
            <a:r>
              <a:rPr kumimoji="0" lang="en-US" altLang="ko-KR" b="1" spc="-150" dirty="0" smtClean="0">
                <a:solidFill>
                  <a:schemeClr val="tx2"/>
                </a:solidFill>
                <a:latin typeface="+mn-lt"/>
                <a:ea typeface="맑은 고딕" panose="020B0503020000020004" pitchFamily="50" charset="-127"/>
                <a:cs typeface="함초롬돋움" panose="020B0604000101010101" pitchFamily="50" charset="-127"/>
              </a:rPr>
              <a:t>, </a:t>
            </a:r>
            <a:r>
              <a:rPr kumimoji="0" lang="ko-KR" altLang="en-US" b="1" spc="-150" dirty="0" smtClean="0">
                <a:solidFill>
                  <a:schemeClr val="tx2"/>
                </a:solidFill>
                <a:latin typeface="+mn-lt"/>
                <a:ea typeface="맑은 고딕" panose="020B0503020000020004" pitchFamily="50" charset="-127"/>
                <a:cs typeface="함초롬돋움" panose="020B0604000101010101" pitchFamily="50" charset="-127"/>
              </a:rPr>
              <a:t>전문성에 공동체</a:t>
            </a:r>
            <a:r>
              <a:rPr kumimoji="0" lang="en-US" altLang="ko-KR" b="1" spc="-150" dirty="0" smtClean="0">
                <a:solidFill>
                  <a:schemeClr val="tx2"/>
                </a:solidFill>
                <a:latin typeface="+mn-lt"/>
                <a:ea typeface="맑은 고딕" panose="020B0503020000020004" pitchFamily="50" charset="-127"/>
                <a:cs typeface="함초롬돋움" panose="020B0604000101010101" pitchFamily="50" charset="-127"/>
              </a:rPr>
              <a:t>, </a:t>
            </a:r>
            <a:r>
              <a:rPr kumimoji="0" lang="ko-KR" altLang="en-US" b="1" spc="-150" dirty="0" smtClean="0">
                <a:solidFill>
                  <a:schemeClr val="tx2"/>
                </a:solidFill>
                <a:latin typeface="+mn-lt"/>
                <a:ea typeface="맑은 고딕" panose="020B0503020000020004" pitchFamily="50" charset="-127"/>
                <a:cs typeface="함초롬돋움" panose="020B0604000101010101" pitchFamily="50" charset="-127"/>
              </a:rPr>
              <a:t>공감</a:t>
            </a:r>
            <a:r>
              <a:rPr kumimoji="0" lang="en-US" altLang="ko-KR" b="1" spc="-150" dirty="0" smtClean="0">
                <a:solidFill>
                  <a:schemeClr val="tx2"/>
                </a:solidFill>
                <a:latin typeface="+mn-lt"/>
                <a:ea typeface="맑은 고딕" panose="020B0503020000020004" pitchFamily="50" charset="-127"/>
                <a:cs typeface="함초롬돋움" panose="020B0604000101010101" pitchFamily="50" charset="-127"/>
              </a:rPr>
              <a:t>, </a:t>
            </a:r>
            <a:r>
              <a:rPr kumimoji="0" lang="ko-KR" altLang="en-US" b="1" spc="-150" dirty="0" smtClean="0">
                <a:solidFill>
                  <a:schemeClr val="tx2"/>
                </a:solidFill>
                <a:latin typeface="+mn-lt"/>
                <a:ea typeface="맑은 고딕" panose="020B0503020000020004" pitchFamily="50" charset="-127"/>
                <a:cs typeface="함초롬돋움" panose="020B0604000101010101" pitchFamily="50" charset="-127"/>
              </a:rPr>
              <a:t>공감각의 역량을 더하는 공</a:t>
            </a:r>
            <a:r>
              <a:rPr lang="en-US" altLang="ko-KR" b="1" dirty="0" smtClean="0">
                <a:solidFill>
                  <a:schemeClr val="tx2"/>
                </a:solidFill>
                <a:latin typeface="+mn-lt"/>
              </a:rPr>
              <a:t>(</a:t>
            </a:r>
            <a:r>
              <a:rPr lang="ko-KR" altLang="en-US" b="1" dirty="0">
                <a:solidFill>
                  <a:schemeClr val="tx2"/>
                </a:solidFill>
                <a:latin typeface="+mn-lt"/>
              </a:rPr>
              <a:t>共</a:t>
            </a:r>
            <a:r>
              <a:rPr lang="en-US" altLang="ko-KR" b="1" dirty="0" smtClean="0">
                <a:solidFill>
                  <a:schemeClr val="tx2"/>
                </a:solidFill>
                <a:latin typeface="+mn-lt"/>
              </a:rPr>
              <a:t>)</a:t>
            </a:r>
            <a:r>
              <a:rPr kumimoji="0" lang="ko-KR" altLang="en-US" b="1" spc="-150" dirty="0" smtClean="0">
                <a:solidFill>
                  <a:schemeClr val="tx2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성을 겸비함으로써 사회를 이롭게 변화시키는 인재</a:t>
            </a:r>
            <a:endParaRPr lang="ko-KR" altLang="en-US" b="1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2223545"/>
            <a:ext cx="5472608" cy="4589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86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995284"/>
              </p:ext>
            </p:extLst>
          </p:nvPr>
        </p:nvGraphicFramePr>
        <p:xfrm>
          <a:off x="539552" y="1834179"/>
          <a:ext cx="8147248" cy="4331125"/>
        </p:xfrm>
        <a:graphic>
          <a:graphicData uri="http://schemas.openxmlformats.org/drawingml/2006/table">
            <a:tbl>
              <a:tblPr/>
              <a:tblGrid>
                <a:gridCol w="1133530">
                  <a:extLst>
                    <a:ext uri="{9D8B030D-6E8A-4147-A177-3AD203B41FA5}">
                      <a16:colId xmlns:a16="http://schemas.microsoft.com/office/drawing/2014/main" val="250024120"/>
                    </a:ext>
                  </a:extLst>
                </a:gridCol>
                <a:gridCol w="1841987">
                  <a:extLst>
                    <a:ext uri="{9D8B030D-6E8A-4147-A177-3AD203B41FA5}">
                      <a16:colId xmlns:a16="http://schemas.microsoft.com/office/drawing/2014/main" val="161472201"/>
                    </a:ext>
                  </a:extLst>
                </a:gridCol>
                <a:gridCol w="5171731">
                  <a:extLst>
                    <a:ext uri="{9D8B030D-6E8A-4147-A177-3AD203B41FA5}">
                      <a16:colId xmlns:a16="http://schemas.microsoft.com/office/drawing/2014/main" val="1859639090"/>
                    </a:ext>
                  </a:extLst>
                </a:gridCol>
              </a:tblGrid>
              <a:tr h="41531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-5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인재상</a:t>
                      </a:r>
                      <a:endParaRPr lang="ko-KR" altLang="en-US" sz="1600" kern="0" spc="0" dirty="0">
                        <a:solidFill>
                          <a:schemeClr val="tx2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64770" marR="64770" marT="17907" marB="17907" anchor="ctr">
                    <a:lnL>
                      <a:noFill/>
                    </a:lnL>
                    <a:lnR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-5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핵심역량</a:t>
                      </a:r>
                      <a:endParaRPr lang="ko-KR" altLang="en-US" sz="1600" kern="0" spc="0" dirty="0">
                        <a:solidFill>
                          <a:schemeClr val="tx2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-50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측정내용</a:t>
                      </a:r>
                      <a:endParaRPr lang="ko-KR" altLang="en-US" sz="1600" kern="0" spc="0" dirty="0">
                        <a:solidFill>
                          <a:schemeClr val="tx2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64770" marR="64770" marT="17907" marB="17907" anchor="ctr">
                    <a:lnL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D6D6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3398220"/>
                  </a:ext>
                </a:extLst>
              </a:tr>
              <a:tr h="106068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j-ea"/>
                        </a:rPr>
                        <a:t>공</a:t>
                      </a:r>
                      <a:r>
                        <a:rPr lang="en-US" altLang="ko-KR" sz="1600" b="1" kern="0" spc="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j-ea"/>
                        </a:rPr>
                        <a:t>(</a:t>
                      </a:r>
                      <a:r>
                        <a:rPr lang="ko-KR" altLang="en-US" sz="1600" b="1" kern="0" spc="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j-ea"/>
                        </a:rPr>
                        <a:t>共</a:t>
                      </a:r>
                      <a:r>
                        <a:rPr lang="en-US" altLang="ko-KR" sz="1600" b="1" kern="0" spc="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j-ea"/>
                        </a:rPr>
                        <a:t>)</a:t>
                      </a:r>
                      <a:r>
                        <a:rPr lang="ko-KR" altLang="en-US" sz="1600" b="1" kern="0" spc="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j-ea"/>
                        </a:rPr>
                        <a:t>성</a:t>
                      </a:r>
                    </a:p>
                  </a:txBody>
                  <a:tcPr marL="18034" marR="18034" marT="18034" marB="1803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이타적 </a:t>
                      </a:r>
                      <a:r>
                        <a:rPr lang="ko-KR" altLang="en-US" sz="1600" b="1" kern="0" spc="0" dirty="0" err="1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협업역량</a:t>
                      </a:r>
                      <a:endParaRPr lang="ko-KR" altLang="en-US" sz="1600" b="1" kern="0" spc="0" dirty="0">
                        <a:solidFill>
                          <a:schemeClr val="tx2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18034" marR="18034" marT="18034" marB="18034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4300" marR="0" indent="-114300" algn="ju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-5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⦁ </a:t>
                      </a:r>
                      <a:r>
                        <a:rPr lang="ko-KR" altLang="en-US" sz="16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타인과의 긍정적인 관계를 유지</a:t>
                      </a:r>
                      <a:r>
                        <a:rPr lang="en-US" altLang="ko-KR" sz="16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, </a:t>
                      </a:r>
                      <a:r>
                        <a:rPr lang="ko-KR" altLang="en-US" sz="16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협력하며</a:t>
                      </a:r>
                      <a:r>
                        <a:rPr lang="en-US" altLang="ko-KR" sz="16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, </a:t>
                      </a:r>
                      <a:r>
                        <a:rPr lang="ko-KR" altLang="en-US" sz="16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소속된 조직에서 책임감 있는 행동을 통해 개인과 공동의 목표를 달성할 수 있는 역량</a:t>
                      </a:r>
                      <a:endParaRPr lang="ko-KR" altLang="en-US" sz="1600" kern="0" spc="0" dirty="0">
                        <a:solidFill>
                          <a:schemeClr val="tx2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642088"/>
                  </a:ext>
                </a:extLst>
              </a:tr>
              <a:tr h="722206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j-ea"/>
                        </a:rPr>
                        <a:t>인성</a:t>
                      </a:r>
                    </a:p>
                  </a:txBody>
                  <a:tcPr marL="18034" marR="18034" marT="18034" marB="1803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화합적 </a:t>
                      </a:r>
                      <a:r>
                        <a:rPr lang="ko-KR" altLang="en-US" sz="1600" b="1" kern="0" spc="0" dirty="0" err="1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인성역량</a:t>
                      </a:r>
                      <a:endParaRPr lang="ko-KR" altLang="en-US" sz="1600" b="1" kern="0" spc="0" dirty="0">
                        <a:solidFill>
                          <a:schemeClr val="tx2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18034" marR="18034" marT="18034" marB="18034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4300" marR="0" indent="-11430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-5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⦁ </a:t>
                      </a:r>
                      <a:r>
                        <a:rPr lang="ko-KR" altLang="en-US" sz="16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자기성찰과 관리를 통해 내면의 미</a:t>
                      </a:r>
                      <a:r>
                        <a:rPr lang="en-US" altLang="ko-KR" sz="16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(</a:t>
                      </a:r>
                      <a:r>
                        <a:rPr lang="ko-KR" altLang="en-US" sz="16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美</a:t>
                      </a:r>
                      <a:r>
                        <a:rPr lang="en-US" altLang="ko-KR" sz="16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)</a:t>
                      </a:r>
                      <a:r>
                        <a:rPr lang="ko-KR" altLang="en-US" sz="16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를 갖추고</a:t>
                      </a:r>
                      <a:r>
                        <a:rPr lang="en-US" altLang="ko-KR" sz="16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, </a:t>
                      </a:r>
                      <a:r>
                        <a:rPr lang="ko-KR" altLang="en-US" sz="16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이를 바탕으로 주위 환경에 긍정적인 영향을 주는 역량 </a:t>
                      </a:r>
                      <a:endParaRPr lang="ko-KR" altLang="en-US" sz="1600" kern="0" spc="0" dirty="0">
                        <a:solidFill>
                          <a:schemeClr val="tx2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0143923"/>
                  </a:ext>
                </a:extLst>
              </a:tr>
              <a:tr h="70742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j-ea"/>
                        </a:rPr>
                        <a:t>창의성</a:t>
                      </a:r>
                    </a:p>
                  </a:txBody>
                  <a:tcPr marL="18034" marR="18034" marT="18034" marB="1803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 err="1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융복합적</a:t>
                      </a:r>
                      <a:r>
                        <a:rPr lang="ko-KR" altLang="en-US" sz="1600" b="1" kern="0" spc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 </a:t>
                      </a:r>
                      <a:r>
                        <a:rPr lang="ko-KR" altLang="en-US" sz="1600" b="1" kern="0" spc="0" dirty="0" err="1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창의역량</a:t>
                      </a:r>
                      <a:endParaRPr lang="ko-KR" altLang="en-US" sz="1600" b="1" kern="0" spc="0" dirty="0">
                        <a:solidFill>
                          <a:schemeClr val="tx2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18034" marR="18034" marT="18034" marB="18034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4300" marR="0" indent="-11430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-5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⦁ </a:t>
                      </a:r>
                      <a:r>
                        <a:rPr lang="ko-KR" altLang="en-US" sz="16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다양한 지식을 습득</a:t>
                      </a:r>
                      <a:r>
                        <a:rPr lang="en-US" altLang="ko-KR" sz="16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, </a:t>
                      </a:r>
                      <a:r>
                        <a:rPr lang="ko-KR" altLang="en-US" sz="16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가공하여 새로운 지식을 창출   하고</a:t>
                      </a:r>
                      <a:r>
                        <a:rPr lang="en-US" altLang="ko-KR" sz="16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, </a:t>
                      </a:r>
                      <a:r>
                        <a:rPr lang="ko-KR" altLang="en-US" sz="16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새로운 아이디어와 문제해결에 적용하는 역량</a:t>
                      </a:r>
                      <a:endParaRPr lang="ko-KR" altLang="en-US" sz="1600" kern="0" spc="0" dirty="0">
                        <a:solidFill>
                          <a:schemeClr val="tx2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3991836"/>
                  </a:ext>
                </a:extLst>
              </a:tr>
              <a:tr h="70742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j-ea"/>
                        </a:rPr>
                        <a:t>진취성</a:t>
                      </a:r>
                    </a:p>
                  </a:txBody>
                  <a:tcPr marL="18034" marR="18034" marT="18034" marB="1803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글로벌 </a:t>
                      </a:r>
                      <a:r>
                        <a:rPr lang="ko-KR" altLang="en-US" sz="1600" b="1" kern="0" spc="0" dirty="0" err="1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진취역량</a:t>
                      </a:r>
                      <a:endParaRPr lang="ko-KR" altLang="en-US" sz="1600" b="1" kern="0" spc="0" dirty="0">
                        <a:solidFill>
                          <a:schemeClr val="tx2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18034" marR="18034" marT="18034" marB="18034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4300" marR="0" indent="-114300" algn="just" fontAlgn="base" latinLnBrk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-5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⦁ </a:t>
                      </a:r>
                      <a:r>
                        <a:rPr lang="ko-KR" altLang="en-US" sz="1600" dirty="0" err="1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주도성을</a:t>
                      </a:r>
                      <a:r>
                        <a:rPr lang="ko-KR" altLang="en-US" sz="16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 갖고 적극적으로 도전하며</a:t>
                      </a:r>
                      <a:r>
                        <a:rPr lang="en-US" altLang="ko-KR" sz="16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, </a:t>
                      </a:r>
                      <a:r>
                        <a:rPr lang="ko-KR" altLang="en-US" sz="16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국제적 감각을 발휘하는 역량</a:t>
                      </a:r>
                      <a:r>
                        <a:rPr lang="en-US" altLang="ko-KR" sz="16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, </a:t>
                      </a:r>
                      <a:r>
                        <a:rPr lang="ko-KR" altLang="en-US" sz="16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외국어 소통능력</a:t>
                      </a:r>
                      <a:endParaRPr lang="ko-KR" altLang="en-US" sz="1600" kern="0" spc="0" dirty="0">
                        <a:solidFill>
                          <a:schemeClr val="tx2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6168822"/>
                  </a:ext>
                </a:extLst>
              </a:tr>
              <a:tr h="707427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j-ea"/>
                        </a:rPr>
                        <a:t>전문성</a:t>
                      </a:r>
                    </a:p>
                  </a:txBody>
                  <a:tcPr marL="18034" marR="18034" marT="18034" marB="1803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b="1" kern="0" spc="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실용적 전문역량</a:t>
                      </a:r>
                    </a:p>
                  </a:txBody>
                  <a:tcPr marL="18034" marR="18034" marT="18034" marB="18034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14300" marR="0" indent="-114300" algn="just" fontAlgn="base" latinLnBrk="0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600" kern="0" spc="-5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⦁ </a:t>
                      </a:r>
                      <a:r>
                        <a:rPr lang="ko-KR" altLang="en-US" sz="16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전공에 대한 자부심과 전문지식 함양</a:t>
                      </a:r>
                      <a:r>
                        <a:rPr lang="en-US" altLang="ko-KR" sz="16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, </a:t>
                      </a:r>
                      <a:r>
                        <a:rPr lang="ko-KR" altLang="en-US" sz="16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j-ea"/>
                        </a:rPr>
                        <a:t>사회적 요구에 부합되는 전문지식 활용 능력</a:t>
                      </a:r>
                      <a:endParaRPr lang="ko-KR" altLang="en-US" sz="1600" kern="0" spc="0" dirty="0">
                        <a:solidFill>
                          <a:schemeClr val="tx2"/>
                        </a:solidFill>
                        <a:effectLst/>
                        <a:latin typeface="+mn-lt"/>
                        <a:ea typeface="+mj-ea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130055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 bwMode="auto">
          <a:xfrm>
            <a:off x="467544" y="980728"/>
            <a:ext cx="4968552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kumimoji="0" lang="en-US" altLang="ko-KR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Y</a:t>
            </a:r>
            <a:r>
              <a:rPr kumimoji="0" lang="ko-KR" altLang="en-US" sz="2400" b="1" spc="-150" dirty="0" err="1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형인재</a:t>
            </a:r>
            <a:r>
              <a:rPr kumimoji="0" lang="ko-KR" altLang="en-US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en-US" altLang="ko-KR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kumimoji="0" lang="ko-KR" altLang="en-US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대 </a:t>
            </a:r>
            <a:r>
              <a:rPr kumimoji="0" lang="ko-KR" altLang="en-US" sz="2400" b="1" spc="-150" dirty="0" err="1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핵심역량별</a:t>
            </a:r>
            <a:r>
              <a:rPr kumimoji="0" lang="ko-KR" altLang="en-US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ko-KR" altLang="en-US" sz="2400" b="1" spc="-150" dirty="0" err="1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진단내용</a:t>
            </a:r>
            <a:endParaRPr kumimoji="0" lang="ko-KR" altLang="en-US" sz="2400" b="1" spc="-150" dirty="0" smtClean="0">
              <a:solidFill>
                <a:srgbClr val="002060"/>
              </a:solidFill>
              <a:latin typeface="HY견고딕" pitchFamily="18" charset="-127"/>
              <a:ea typeface="HY견고딕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4878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직사각형 23"/>
          <p:cNvSpPr/>
          <p:nvPr/>
        </p:nvSpPr>
        <p:spPr>
          <a:xfrm>
            <a:off x="1187624" y="3913512"/>
            <a:ext cx="6912768" cy="379584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1187624" y="2809747"/>
            <a:ext cx="6912768" cy="3693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1187624" y="1652258"/>
            <a:ext cx="6912768" cy="36933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 bwMode="auto">
          <a:xfrm>
            <a:off x="395536" y="908720"/>
            <a:ext cx="7920880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kumimoji="0" lang="en-US" altLang="ko-KR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Y</a:t>
            </a:r>
            <a:r>
              <a:rPr kumimoji="0" lang="ko-KR" altLang="en-US" sz="2400" b="1" spc="-150" dirty="0" err="1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형인재</a:t>
            </a:r>
            <a:r>
              <a:rPr kumimoji="0" lang="ko-KR" altLang="en-US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  </a:t>
            </a:r>
            <a:r>
              <a:rPr kumimoji="0" lang="en-US" altLang="ko-KR" sz="2400" b="1" spc="-150" dirty="0" smtClean="0">
                <a:solidFill>
                  <a:srgbClr val="C00000"/>
                </a:solidFill>
                <a:latin typeface="HY견고딕" pitchFamily="18" charset="-127"/>
                <a:ea typeface="HY견고딕" pitchFamily="18" charset="-127"/>
              </a:rPr>
              <a:t>2021</a:t>
            </a:r>
            <a:r>
              <a:rPr kumimoji="0" lang="ko-KR" altLang="en-US" sz="2400" b="1" spc="-150" dirty="0" smtClean="0">
                <a:solidFill>
                  <a:srgbClr val="C00000"/>
                </a:solidFill>
                <a:latin typeface="HY견고딕" pitchFamily="18" charset="-127"/>
                <a:ea typeface="HY견고딕" pitchFamily="18" charset="-127"/>
              </a:rPr>
              <a:t>학년도 </a:t>
            </a:r>
            <a:r>
              <a:rPr kumimoji="0" lang="ko-KR" altLang="en-US" sz="2400" b="1" spc="-150" dirty="0" err="1" smtClean="0">
                <a:solidFill>
                  <a:srgbClr val="C00000"/>
                </a:solidFill>
                <a:latin typeface="HY견고딕" pitchFamily="18" charset="-127"/>
                <a:ea typeface="HY견고딕" pitchFamily="18" charset="-127"/>
              </a:rPr>
              <a:t>정기진단</a:t>
            </a:r>
            <a:r>
              <a:rPr kumimoji="0" lang="ko-KR" altLang="en-US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  </a:t>
            </a:r>
            <a:r>
              <a:rPr kumimoji="0" lang="ko-KR" altLang="en-US" sz="2400" b="1" spc="-150" dirty="0" err="1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참여안내</a:t>
            </a:r>
            <a:r>
              <a:rPr kumimoji="0" lang="ko-KR" altLang="en-US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 및 방법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723" y="1641261"/>
            <a:ext cx="432840" cy="406999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351" y="2775781"/>
            <a:ext cx="424212" cy="437265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6677" y="3913512"/>
            <a:ext cx="366931" cy="37958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 bwMode="auto">
          <a:xfrm>
            <a:off x="1043608" y="1628800"/>
            <a:ext cx="5472608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kumimoji="0" lang="ko-KR" altLang="en-US" b="1" spc="-150" dirty="0" smtClean="0">
                <a:solidFill>
                  <a:srgbClr val="002672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  </a:t>
            </a:r>
            <a:r>
              <a:rPr kumimoji="0" lang="ko-KR" altLang="en-US" b="1" spc="-150" dirty="0" err="1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진단기간</a:t>
            </a:r>
            <a:r>
              <a:rPr kumimoji="0" lang="en-US" altLang="ko-KR" b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:  2021</a:t>
            </a:r>
            <a:r>
              <a:rPr kumimoji="0" lang="ko-KR" altLang="en-US" b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년 </a:t>
            </a:r>
            <a:r>
              <a:rPr kumimoji="0" lang="en-US" altLang="ko-KR" b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11</a:t>
            </a:r>
            <a:r>
              <a:rPr kumimoji="0" lang="ko-KR" altLang="en-US" b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월 </a:t>
            </a:r>
            <a:r>
              <a:rPr kumimoji="0" lang="en-US" altLang="ko-KR" b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</a:t>
            </a:r>
            <a:r>
              <a:rPr kumimoji="0" lang="ko-KR" altLang="en-US" b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일</a:t>
            </a:r>
            <a:r>
              <a:rPr kumimoji="0" lang="en-US" altLang="ko-KR" b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kumimoji="0" lang="ko-KR" altLang="en-US" b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월</a:t>
            </a:r>
            <a:r>
              <a:rPr kumimoji="0" lang="en-US" altLang="ko-KR" b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  <a:r>
              <a:rPr kumimoji="0" lang="ko-KR" altLang="en-US" b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kumimoji="0" lang="en-US" altLang="ko-KR" b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~ 2022</a:t>
            </a:r>
            <a:r>
              <a:rPr kumimoji="0" lang="ko-KR" altLang="en-US" b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년 </a:t>
            </a:r>
            <a:r>
              <a:rPr kumimoji="0" lang="en-US" altLang="ko-KR" b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1</a:t>
            </a:r>
            <a:r>
              <a:rPr kumimoji="0" lang="ko-KR" altLang="en-US" b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월 </a:t>
            </a:r>
            <a:r>
              <a:rPr kumimoji="0" lang="en-US" altLang="ko-KR" b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31</a:t>
            </a:r>
            <a:r>
              <a:rPr kumimoji="0" lang="ko-KR" altLang="en-US" b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일</a:t>
            </a:r>
            <a:r>
              <a:rPr kumimoji="0" lang="en-US" altLang="ko-KR" b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(</a:t>
            </a:r>
            <a:r>
              <a:rPr kumimoji="0" lang="ko-KR" altLang="en-US" b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월</a:t>
            </a:r>
            <a:r>
              <a:rPr kumimoji="0" lang="en-US" altLang="ko-KR" b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)</a:t>
            </a:r>
            <a:endParaRPr kumimoji="0" lang="ko-KR" altLang="en-US" b="1" spc="-150" dirty="0" smtClean="0">
              <a:solidFill>
                <a:schemeClr val="bg1"/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 bwMode="auto">
          <a:xfrm>
            <a:off x="1043607" y="2780998"/>
            <a:ext cx="540060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kumimoji="0" lang="ko-KR" altLang="en-US" b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  참여대상</a:t>
            </a:r>
            <a:r>
              <a:rPr kumimoji="0" lang="en-US" altLang="ko-KR" b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:  </a:t>
            </a:r>
            <a:r>
              <a:rPr kumimoji="0" lang="ko-KR" altLang="en-US" b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우리 대학  재학생  전체</a:t>
            </a:r>
          </a:p>
        </p:txBody>
      </p:sp>
      <p:sp>
        <p:nvSpPr>
          <p:cNvPr id="19" name="TextBox 18"/>
          <p:cNvSpPr txBox="1"/>
          <p:nvPr/>
        </p:nvSpPr>
        <p:spPr bwMode="auto">
          <a:xfrm>
            <a:off x="1073456" y="3892295"/>
            <a:ext cx="7093939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kumimoji="0" lang="ko-KR" altLang="en-US" b="1" spc="-150" dirty="0" smtClean="0">
                <a:solidFill>
                  <a:srgbClr val="002672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  </a:t>
            </a:r>
            <a:r>
              <a:rPr kumimoji="0" lang="ko-KR" altLang="en-US" b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참여방법 </a:t>
            </a:r>
            <a:r>
              <a:rPr kumimoji="0" lang="en-US" altLang="ko-KR" b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: ‘</a:t>
            </a:r>
            <a:r>
              <a:rPr kumimoji="0" lang="ko-KR" altLang="en-US" b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어울림</a:t>
            </a:r>
            <a:r>
              <a:rPr kumimoji="0" lang="en-US" altLang="ko-KR" b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’-</a:t>
            </a:r>
            <a:r>
              <a:rPr kumimoji="0" lang="ko-KR" altLang="en-US" b="1" spc="-150" dirty="0" smtClean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 핵심역량 진단에서 자기보고식 평가</a:t>
            </a:r>
          </a:p>
        </p:txBody>
      </p:sp>
      <p:sp>
        <p:nvSpPr>
          <p:cNvPr id="20" name="TextBox 19"/>
          <p:cNvSpPr txBox="1"/>
          <p:nvPr/>
        </p:nvSpPr>
        <p:spPr bwMode="auto">
          <a:xfrm>
            <a:off x="1288767" y="2060848"/>
            <a:ext cx="6739617" cy="84125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285750" indent="-285750" fontAlgn="auto">
              <a:spcBef>
                <a:spcPts val="400"/>
              </a:spcBef>
              <a:spcAft>
                <a:spcPts val="0"/>
              </a:spcAft>
              <a:buFontTx/>
              <a:buChar char="-"/>
              <a:defRPr/>
            </a:pPr>
            <a:r>
              <a:rPr kumimoji="0" lang="ko-KR" altLang="en-US" sz="1400" b="1" spc="-150" dirty="0" err="1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정기진단은</a:t>
            </a:r>
            <a:r>
              <a:rPr kumimoji="0" lang="ko-KR" altLang="en-US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 </a:t>
            </a:r>
            <a:r>
              <a:rPr kumimoji="0" lang="ko-KR" altLang="en-US" sz="1400" b="1" spc="-150" dirty="0" err="1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학년도마다</a:t>
            </a:r>
            <a:r>
              <a:rPr kumimoji="0" lang="ko-KR" altLang="en-US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 </a:t>
            </a:r>
            <a:r>
              <a:rPr kumimoji="0" lang="en-US" altLang="ko-KR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11</a:t>
            </a:r>
            <a:r>
              <a:rPr kumimoji="0" lang="ko-KR" altLang="en-US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월</a:t>
            </a:r>
            <a:r>
              <a:rPr kumimoji="0" lang="en-US" altLang="ko-KR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~1</a:t>
            </a:r>
            <a:r>
              <a:rPr kumimoji="0" lang="ko-KR" altLang="en-US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월 실시</a:t>
            </a:r>
            <a:r>
              <a:rPr kumimoji="0" lang="en-US" altLang="ko-KR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(</a:t>
            </a:r>
            <a:r>
              <a:rPr kumimoji="0" lang="ko-KR" altLang="en-US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연 </a:t>
            </a:r>
            <a:r>
              <a:rPr kumimoji="0" lang="en-US" altLang="ko-KR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1</a:t>
            </a:r>
            <a:r>
              <a:rPr kumimoji="0" lang="ko-KR" altLang="en-US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회</a:t>
            </a:r>
            <a:r>
              <a:rPr kumimoji="0" lang="en-US" altLang="ko-KR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) </a:t>
            </a:r>
          </a:p>
          <a:p>
            <a:pPr marL="285750" indent="-285750" fontAlgn="auto">
              <a:spcBef>
                <a:spcPts val="400"/>
              </a:spcBef>
              <a:spcAft>
                <a:spcPts val="0"/>
              </a:spcAft>
              <a:buFontTx/>
              <a:buChar char="-"/>
              <a:defRPr/>
            </a:pPr>
            <a:r>
              <a:rPr kumimoji="0" lang="ko-KR" altLang="en-US" sz="1400" b="1" u="sng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핵심역량 </a:t>
            </a:r>
            <a:r>
              <a:rPr kumimoji="0" lang="ko-KR" altLang="en-US" sz="1400" b="1" u="sng" spc="-150" dirty="0" err="1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정기진단</a:t>
            </a:r>
            <a:r>
              <a:rPr kumimoji="0" lang="ko-KR" altLang="en-US" sz="1400" b="1" u="sng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 미 참여 시 학년도 말 실시하는 </a:t>
            </a:r>
            <a:r>
              <a:rPr kumimoji="0" lang="en-US" altLang="ko-KR" sz="1400" b="1" u="sng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‘Y</a:t>
            </a:r>
            <a:r>
              <a:rPr kumimoji="0" lang="ko-KR" altLang="en-US" sz="1400" b="1" u="sng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마일리지 장학 </a:t>
            </a:r>
            <a:r>
              <a:rPr kumimoji="0" lang="en-US" altLang="ko-KR" sz="1400" b="1" u="sng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‘ </a:t>
            </a:r>
            <a:r>
              <a:rPr kumimoji="0" lang="ko-KR" altLang="en-US" sz="1400" b="1" u="sng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대상에서 제외</a:t>
            </a:r>
            <a:r>
              <a:rPr kumimoji="0" lang="en-US" altLang="ko-KR" sz="1400" b="1" u="sng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 </a:t>
            </a:r>
          </a:p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endParaRPr kumimoji="0" lang="en-US" altLang="ko-KR" sz="1400" b="1" u="sng" spc="-150" dirty="0" smtClean="0">
              <a:solidFill>
                <a:srgbClr val="FF0000"/>
              </a:solidFill>
              <a:ea typeface="맑은 고딕" panose="020B0503020000020004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25" name="TextBox 24"/>
          <p:cNvSpPr txBox="1"/>
          <p:nvPr/>
        </p:nvSpPr>
        <p:spPr bwMode="auto">
          <a:xfrm>
            <a:off x="1288767" y="2947784"/>
            <a:ext cx="6739617" cy="84125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kumimoji="0" lang="en-US" altLang="ko-KR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  </a:t>
            </a:r>
          </a:p>
          <a:p>
            <a:pPr marL="285750" indent="-285750" fontAlgn="auto">
              <a:spcBef>
                <a:spcPts val="400"/>
              </a:spcBef>
              <a:spcAft>
                <a:spcPts val="0"/>
              </a:spcAft>
              <a:buFontTx/>
              <a:buChar char="-"/>
              <a:defRPr/>
            </a:pPr>
            <a:r>
              <a:rPr kumimoji="0" lang="en-US" altLang="ko-KR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2021</a:t>
            </a:r>
            <a:r>
              <a:rPr kumimoji="0" lang="ko-KR" altLang="en-US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학년도 신입생</a:t>
            </a:r>
            <a:r>
              <a:rPr kumimoji="0" lang="en-US" altLang="ko-KR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(</a:t>
            </a:r>
            <a:r>
              <a:rPr kumimoji="0" lang="ko-KR" altLang="en-US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입학 초</a:t>
            </a:r>
            <a:r>
              <a:rPr kumimoji="0" lang="en-US" altLang="ko-KR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) </a:t>
            </a:r>
            <a:r>
              <a:rPr kumimoji="0" lang="ko-KR" altLang="en-US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진단에 참여한 </a:t>
            </a:r>
            <a:r>
              <a:rPr kumimoji="0" lang="en-US" altLang="ko-KR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1</a:t>
            </a:r>
            <a:r>
              <a:rPr kumimoji="0" lang="ko-KR" altLang="en-US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학년 학생도 </a:t>
            </a:r>
            <a:r>
              <a:rPr kumimoji="0" lang="ko-KR" altLang="en-US" sz="1400" b="1" spc="-150" dirty="0" err="1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정기진단에</a:t>
            </a:r>
            <a:r>
              <a:rPr kumimoji="0" lang="ko-KR" altLang="en-US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 참여하여야 함</a:t>
            </a:r>
            <a:endParaRPr kumimoji="0" lang="en-US" altLang="ko-KR" sz="1400" b="1" spc="-150" dirty="0" smtClean="0">
              <a:solidFill>
                <a:srgbClr val="FF0000"/>
              </a:solidFill>
              <a:ea typeface="맑은 고딕" panose="020B0503020000020004" pitchFamily="50" charset="-127"/>
              <a:cs typeface="함초롬돋움" panose="020B0604000101010101" pitchFamily="50" charset="-127"/>
            </a:endParaRPr>
          </a:p>
          <a:p>
            <a:pPr marL="285750" indent="-285750" fontAlgn="auto">
              <a:spcBef>
                <a:spcPts val="400"/>
              </a:spcBef>
              <a:spcAft>
                <a:spcPts val="0"/>
              </a:spcAft>
              <a:buFontTx/>
              <a:buChar char="-"/>
              <a:defRPr/>
            </a:pPr>
            <a:r>
              <a:rPr kumimoji="0" lang="en-US" altLang="ko-KR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2</a:t>
            </a:r>
            <a:r>
              <a:rPr kumimoji="0" lang="ko-KR" altLang="en-US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학년 재학생은 </a:t>
            </a:r>
            <a:r>
              <a:rPr kumimoji="0" lang="en-US" altLang="ko-KR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‘</a:t>
            </a:r>
            <a:r>
              <a:rPr kumimoji="0" lang="ko-KR" altLang="en-US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진로설계</a:t>
            </a:r>
            <a:r>
              <a:rPr kumimoji="0" lang="en-US" altLang="ko-KR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‘ </a:t>
            </a:r>
            <a:r>
              <a:rPr kumimoji="0" lang="ko-KR" altLang="en-US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교과목 과제로 핵심역량 진단에 참여하여야 함 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1760" y="4532656"/>
            <a:ext cx="4464496" cy="2279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76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 bwMode="auto">
          <a:xfrm>
            <a:off x="60393" y="6237312"/>
            <a:ext cx="8892480" cy="338554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sz="1600" b="1" dirty="0">
                <a:solidFill>
                  <a:srgbClr val="FF0000"/>
                </a:solidFill>
                <a:ea typeface="맑은 고딕" panose="020B0503020000020004" pitchFamily="50" charset="-127"/>
              </a:rPr>
              <a:t>※ </a:t>
            </a:r>
            <a:r>
              <a:rPr kumimoji="0" lang="ko-KR" altLang="en-US" sz="16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포털시스템에 </a:t>
            </a:r>
            <a:r>
              <a:rPr kumimoji="0" lang="ko-KR" altLang="en-US" sz="1600" b="1" spc="-150" dirty="0" err="1" smtClean="0">
                <a:solidFill>
                  <a:srgbClr val="FF0000"/>
                </a:solidFill>
                <a:ea typeface="맑은 고딕" panose="020B0503020000020004" pitchFamily="50" charset="-127"/>
              </a:rPr>
              <a:t>로그인을</a:t>
            </a:r>
            <a:r>
              <a:rPr kumimoji="0" lang="ko-KR" altLang="en-US" sz="16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 하시고 </a:t>
            </a:r>
            <a:r>
              <a:rPr kumimoji="0" lang="en-US" altLang="ko-KR" sz="1600" b="1" spc="-150" dirty="0">
                <a:solidFill>
                  <a:srgbClr val="FF0000"/>
                </a:solidFill>
                <a:ea typeface="맑은 고딕" panose="020B0503020000020004" pitchFamily="50" charset="-127"/>
              </a:rPr>
              <a:t>Y</a:t>
            </a:r>
            <a:r>
              <a:rPr kumimoji="0" lang="ko-KR" altLang="en-US" sz="1600" b="1" spc="-150" dirty="0" err="1">
                <a:solidFill>
                  <a:srgbClr val="FF0000"/>
                </a:solidFill>
                <a:ea typeface="맑은 고딕" panose="020B0503020000020004" pitchFamily="50" charset="-127"/>
              </a:rPr>
              <a:t>형인재</a:t>
            </a:r>
            <a:r>
              <a:rPr kumimoji="0" lang="ko-KR" altLang="en-US" sz="1600" b="1" spc="-150" dirty="0">
                <a:solidFill>
                  <a:srgbClr val="FF0000"/>
                </a:solidFill>
                <a:ea typeface="맑은 고딕" panose="020B0503020000020004" pitchFamily="50" charset="-127"/>
              </a:rPr>
              <a:t>  </a:t>
            </a:r>
            <a:r>
              <a:rPr kumimoji="0" lang="en-US" altLang="ko-KR" sz="1600" b="1" spc="-150" dirty="0">
                <a:solidFill>
                  <a:srgbClr val="FF0000"/>
                </a:solidFill>
                <a:ea typeface="맑은 고딕" panose="020B0503020000020004" pitchFamily="50" charset="-127"/>
              </a:rPr>
              <a:t>5</a:t>
            </a:r>
            <a:r>
              <a:rPr kumimoji="0" lang="ko-KR" altLang="en-US" sz="1600" b="1" spc="-150" dirty="0">
                <a:solidFill>
                  <a:srgbClr val="FF0000"/>
                </a:solidFill>
                <a:ea typeface="맑은 고딕" panose="020B0503020000020004" pitchFamily="50" charset="-127"/>
              </a:rPr>
              <a:t>대 핵심역량 진단을 </a:t>
            </a:r>
            <a:r>
              <a:rPr kumimoji="0" lang="ko-KR" altLang="en-US" sz="16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 진행해 주세요</a:t>
            </a:r>
            <a:r>
              <a:rPr kumimoji="0" lang="en-US" altLang="ko-KR" sz="16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!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339004" y="815450"/>
            <a:ext cx="6502960" cy="88229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kumimoji="0" lang="en-US" altLang="ko-KR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Y</a:t>
            </a:r>
            <a:r>
              <a:rPr kumimoji="0" lang="ko-KR" altLang="en-US" sz="2400" b="1" spc="-150" dirty="0" err="1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형인재</a:t>
            </a:r>
            <a:r>
              <a:rPr kumimoji="0" lang="ko-KR" altLang="en-US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en-US" altLang="ko-KR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kumimoji="0" lang="ko-KR" altLang="en-US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대 핵심역량 </a:t>
            </a:r>
            <a:r>
              <a:rPr kumimoji="0" lang="ko-KR" altLang="en-US" sz="2400" b="1" spc="-150" dirty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진단 </a:t>
            </a:r>
            <a:r>
              <a:rPr kumimoji="0" lang="ko-KR" altLang="en-US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참여 안내 및 방법</a:t>
            </a:r>
            <a:endParaRPr kumimoji="0" lang="ko-KR" altLang="en-US" sz="2400" b="1" spc="-150" dirty="0">
              <a:solidFill>
                <a:srgbClr val="002060"/>
              </a:solidFill>
              <a:latin typeface="HY견고딕" pitchFamily="18" charset="-127"/>
              <a:ea typeface="HY견고딕" pitchFamily="18" charset="-127"/>
            </a:endParaRPr>
          </a:p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endParaRPr kumimoji="0" lang="ko-KR" altLang="en-US" sz="2400" b="1" spc="-150" dirty="0" smtClean="0">
              <a:solidFill>
                <a:srgbClr val="002060"/>
              </a:solidFill>
              <a:latin typeface="HY견고딕" pitchFamily="18" charset="-127"/>
              <a:ea typeface="HY견고딕" pitchFamily="18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43" r="446" b="21650"/>
          <a:stretch/>
        </p:blipFill>
        <p:spPr>
          <a:xfrm>
            <a:off x="6869793" y="3068960"/>
            <a:ext cx="1870850" cy="2922800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6841964" y="4018041"/>
            <a:ext cx="612399" cy="1696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7243" r="612" b="6659"/>
          <a:stretch/>
        </p:blipFill>
        <p:spPr>
          <a:xfrm>
            <a:off x="2245211" y="3062032"/>
            <a:ext cx="1870850" cy="2915505"/>
          </a:xfrm>
          <a:prstGeom prst="rect">
            <a:avLst/>
          </a:prstGeom>
        </p:spPr>
      </p:pic>
      <p:sp>
        <p:nvSpPr>
          <p:cNvPr id="17" name="직사각형 16"/>
          <p:cNvSpPr/>
          <p:nvPr/>
        </p:nvSpPr>
        <p:spPr>
          <a:xfrm>
            <a:off x="2891405" y="4649501"/>
            <a:ext cx="644828" cy="6361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0" r="1000" b="30051"/>
          <a:stretch/>
        </p:blipFill>
        <p:spPr>
          <a:xfrm>
            <a:off x="4497138" y="3053810"/>
            <a:ext cx="1875062" cy="2922800"/>
          </a:xfrm>
          <a:prstGeom prst="rect">
            <a:avLst/>
          </a:prstGeom>
        </p:spPr>
      </p:pic>
      <p:sp>
        <p:nvSpPr>
          <p:cNvPr id="16" name="아래쪽 화살표 15"/>
          <p:cNvSpPr/>
          <p:nvPr/>
        </p:nvSpPr>
        <p:spPr>
          <a:xfrm rot="19073121">
            <a:off x="2819297" y="4458177"/>
            <a:ext cx="280464" cy="378042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20" name="아래쪽 화살표 19"/>
          <p:cNvSpPr/>
          <p:nvPr/>
        </p:nvSpPr>
        <p:spPr>
          <a:xfrm rot="19229661">
            <a:off x="6618909" y="3674192"/>
            <a:ext cx="280464" cy="376393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 bwMode="auto">
          <a:xfrm>
            <a:off x="2516313" y="2708920"/>
            <a:ext cx="1335065" cy="307777"/>
          </a:xfrm>
          <a:prstGeom prst="rect">
            <a:avLst/>
          </a:prstGeom>
          <a:solidFill>
            <a:schemeClr val="tx2"/>
          </a:solidFill>
          <a:ln w="25400">
            <a:solidFill>
              <a:schemeClr val="tx2"/>
            </a:solidFill>
          </a:ln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sz="1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맑은 고딕" panose="020B0503020000020004" pitchFamily="50" charset="-127"/>
              </a:rPr>
              <a:t>영남대학교 앱</a:t>
            </a:r>
            <a:endParaRPr kumimoji="0" lang="en-US" altLang="ko-KR" sz="1400" b="1" spc="-150" dirty="0" smtClean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맑은 고딕" panose="020B0503020000020004" pitchFamily="50" charset="-127"/>
            </a:endParaRPr>
          </a:p>
        </p:txBody>
      </p:sp>
      <p:sp>
        <p:nvSpPr>
          <p:cNvPr id="23" name="TextBox 22"/>
          <p:cNvSpPr txBox="1"/>
          <p:nvPr/>
        </p:nvSpPr>
        <p:spPr bwMode="auto">
          <a:xfrm>
            <a:off x="4719886" y="2708920"/>
            <a:ext cx="1364282" cy="307777"/>
          </a:xfrm>
          <a:prstGeom prst="rect">
            <a:avLst/>
          </a:prstGeom>
          <a:solidFill>
            <a:schemeClr val="tx2"/>
          </a:solidFill>
          <a:ln w="25400">
            <a:solidFill>
              <a:schemeClr val="tx2"/>
            </a:solidFill>
          </a:ln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맑은 고딕" panose="020B0503020000020004" pitchFamily="50" charset="-127"/>
              </a:rPr>
              <a:t>어울림 화면</a:t>
            </a:r>
            <a:endParaRPr kumimoji="0" lang="en-US" altLang="ko-KR" sz="1400" b="1" spc="-15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맑은 고딕" panose="020B0503020000020004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 bwMode="auto">
          <a:xfrm>
            <a:off x="6877614" y="2702078"/>
            <a:ext cx="1870850" cy="307777"/>
          </a:xfrm>
          <a:prstGeom prst="rect">
            <a:avLst/>
          </a:prstGeom>
          <a:solidFill>
            <a:schemeClr val="tx2"/>
          </a:solidFill>
          <a:ln w="25400">
            <a:solidFill>
              <a:schemeClr val="tx2"/>
            </a:solidFill>
          </a:ln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맑은 고딕" panose="020B0503020000020004" pitchFamily="50" charset="-127"/>
              </a:rPr>
              <a:t>‘</a:t>
            </a:r>
            <a:r>
              <a:rPr lang="ko-KR" alt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맑은 고딕" panose="020B0503020000020004" pitchFamily="50" charset="-127"/>
              </a:rPr>
              <a:t>핵심역량진단</a:t>
            </a:r>
            <a:r>
              <a:rPr lang="en-US" altLang="ko-KR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맑은 고딕" panose="020B0503020000020004" pitchFamily="50" charset="-127"/>
              </a:rPr>
              <a:t>’</a:t>
            </a:r>
            <a:r>
              <a:rPr lang="ko-KR" altLang="en-US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맑은 고딕" panose="020B0503020000020004" pitchFamily="50" charset="-127"/>
              </a:rPr>
              <a:t> 클릭</a:t>
            </a:r>
            <a:endParaRPr kumimoji="0" lang="en-US" altLang="ko-KR" sz="1400" b="1" spc="-15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맑은 고딕" panose="020B0503020000020004" pitchFamily="50" charset="-127"/>
            </a:endParaRPr>
          </a:p>
        </p:txBody>
      </p:sp>
      <p:sp>
        <p:nvSpPr>
          <p:cNvPr id="26" name="TextBox 25"/>
          <p:cNvSpPr txBox="1"/>
          <p:nvPr/>
        </p:nvSpPr>
        <p:spPr bwMode="auto">
          <a:xfrm>
            <a:off x="2891405" y="5026389"/>
            <a:ext cx="612330" cy="26161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lang="ko-KR" altLang="en-US" sz="1100" b="1" dirty="0" smtClean="0">
                <a:solidFill>
                  <a:srgbClr val="FF0000"/>
                </a:solidFill>
                <a:latin typeface="경기천년제목V Bold" panose="02020803020101020101" pitchFamily="18" charset="-127"/>
                <a:ea typeface="경기천년제목V Bold" panose="02020803020101020101" pitchFamily="18" charset="-127"/>
              </a:rPr>
              <a:t>어울림</a:t>
            </a:r>
            <a:endParaRPr kumimoji="0" lang="en-US" altLang="ko-KR" sz="1100" b="1" spc="-150" dirty="0" smtClean="0">
              <a:solidFill>
                <a:srgbClr val="FF0000"/>
              </a:solidFill>
              <a:latin typeface="경기천년제목V Bold" panose="02020803020101020101" pitchFamily="18" charset="-127"/>
              <a:ea typeface="경기천년제목V Bold" panose="02020803020101020101" pitchFamily="18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690" y="4966007"/>
            <a:ext cx="1022292" cy="9908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9054" y="4358657"/>
            <a:ext cx="1808323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50" b="1" dirty="0" smtClean="0">
                <a:latin typeface="+mn-ea"/>
                <a:ea typeface="+mn-ea"/>
              </a:rPr>
              <a:t>어울림</a:t>
            </a:r>
            <a:endParaRPr lang="en-US" altLang="ko-KR" sz="1050" b="1" dirty="0" smtClean="0">
              <a:latin typeface="+mn-ea"/>
              <a:ea typeface="+mn-ea"/>
            </a:endParaRPr>
          </a:p>
          <a:p>
            <a:r>
              <a:rPr lang="ko-KR" altLang="en-US" sz="1050" b="1" dirty="0" smtClean="0">
                <a:latin typeface="+mn-ea"/>
                <a:ea typeface="+mn-ea"/>
              </a:rPr>
              <a:t>핵심역량 진단 </a:t>
            </a:r>
            <a:endParaRPr lang="en-US" altLang="ko-KR" sz="1050" b="1" dirty="0" smtClean="0">
              <a:latin typeface="+mn-ea"/>
              <a:ea typeface="+mn-ea"/>
            </a:endParaRPr>
          </a:p>
          <a:p>
            <a:r>
              <a:rPr lang="ko-KR" altLang="en-US" sz="1050" b="1" dirty="0" smtClean="0">
                <a:latin typeface="+mn-ea"/>
                <a:ea typeface="+mn-ea"/>
              </a:rPr>
              <a:t>바로 가기</a:t>
            </a:r>
            <a:endParaRPr lang="ko-KR" altLang="en-US" sz="1050" b="1" dirty="0">
              <a:latin typeface="+mn-ea"/>
              <a:ea typeface="+mn-ea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2169500" y="1589896"/>
            <a:ext cx="5858884" cy="307777"/>
          </a:xfrm>
          <a:prstGeom prst="rect">
            <a:avLst/>
          </a:prstGeom>
          <a:ln w="25400">
            <a:solidFill>
              <a:schemeClr val="accent1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ko-KR" altLang="en-US" sz="1400" dirty="0" smtClean="0">
                <a:solidFill>
                  <a:schemeClr val="tx2">
                    <a:lumMod val="75000"/>
                  </a:schemeClr>
                </a:solidFill>
                <a:ea typeface="맑은 고딕" panose="020B0503020000020004" pitchFamily="50" charset="-127"/>
              </a:rPr>
              <a:t>어울림 </a:t>
            </a:r>
            <a:r>
              <a:rPr lang="ko-KR" altLang="en-US" sz="1400" dirty="0" err="1" smtClean="0">
                <a:solidFill>
                  <a:schemeClr val="tx2">
                    <a:lumMod val="75000"/>
                  </a:schemeClr>
                </a:solidFill>
                <a:ea typeface="맑은 고딕" panose="020B0503020000020004" pitchFamily="50" charset="-127"/>
              </a:rPr>
              <a:t>웹페이지</a:t>
            </a:r>
            <a:r>
              <a:rPr lang="ko-KR" altLang="en-US" sz="1400" dirty="0" smtClean="0">
                <a:solidFill>
                  <a:schemeClr val="tx2">
                    <a:lumMod val="75000"/>
                  </a:schemeClr>
                </a:solidFill>
                <a:ea typeface="맑은 고딕" panose="020B0503020000020004" pitchFamily="50" charset="-127"/>
              </a:rPr>
              <a:t> 접속</a:t>
            </a:r>
            <a:r>
              <a:rPr lang="en-US" altLang="ko-KR" sz="1400" dirty="0" smtClean="0">
                <a:solidFill>
                  <a:schemeClr val="tx2">
                    <a:lumMod val="75000"/>
                  </a:schemeClr>
                </a:solidFill>
                <a:ea typeface="맑은 고딕" panose="020B0503020000020004" pitchFamily="50" charset="-127"/>
              </a:rPr>
              <a:t>(</a:t>
            </a:r>
            <a:r>
              <a:rPr lang="en-US" altLang="ko-KR" sz="1400" dirty="0" smtClean="0">
                <a:solidFill>
                  <a:schemeClr val="tx2">
                    <a:lumMod val="75000"/>
                  </a:schemeClr>
                </a:solidFill>
                <a:ea typeface="맑은 고딕" panose="020B0503020000020004" pitchFamily="50" charset="-127"/>
                <a:hlinkClick r:id="rId6"/>
              </a:rPr>
              <a:t>h</a:t>
            </a:r>
            <a:r>
              <a:rPr lang="ko-KR" altLang="en-US" sz="1400" dirty="0">
                <a:solidFill>
                  <a:schemeClr val="tx2">
                    <a:lumMod val="75000"/>
                  </a:schemeClr>
                </a:solidFill>
                <a:ea typeface="맑은 고딕" panose="020B0503020000020004" pitchFamily="50" charset="-127"/>
                <a:hlinkClick r:id="rId6"/>
              </a:rPr>
              <a:t>ttps://</a:t>
            </a:r>
            <a:r>
              <a:rPr lang="ko-KR" altLang="en-US" sz="1400" dirty="0" smtClean="0">
                <a:solidFill>
                  <a:schemeClr val="tx2">
                    <a:lumMod val="75000"/>
                  </a:schemeClr>
                </a:solidFill>
                <a:ea typeface="맑은 고딕" panose="020B0503020000020004" pitchFamily="50" charset="-127"/>
                <a:hlinkClick r:id="rId6"/>
              </a:rPr>
              <a:t>join.yu.ac.kr</a:t>
            </a:r>
            <a:r>
              <a:rPr lang="en-US" altLang="ko-KR" sz="1400" dirty="0" smtClean="0">
                <a:solidFill>
                  <a:schemeClr val="tx2">
                    <a:lumMod val="75000"/>
                  </a:schemeClr>
                </a:solidFill>
                <a:ea typeface="맑은 고딕" panose="020B0503020000020004" pitchFamily="50" charset="-127"/>
              </a:rPr>
              <a:t>)    ’</a:t>
            </a:r>
            <a:r>
              <a:rPr lang="ko-KR" altLang="en-US" sz="1400" dirty="0" smtClean="0">
                <a:solidFill>
                  <a:schemeClr val="tx2">
                    <a:lumMod val="75000"/>
                  </a:schemeClr>
                </a:solidFill>
                <a:ea typeface="맑은 고딕" panose="020B0503020000020004" pitchFamily="50" charset="-127"/>
              </a:rPr>
              <a:t>핵심역량 진단</a:t>
            </a:r>
            <a:r>
              <a:rPr lang="en-US" altLang="ko-KR" sz="1400" dirty="0" smtClean="0">
                <a:solidFill>
                  <a:schemeClr val="tx2">
                    <a:lumMod val="75000"/>
                  </a:schemeClr>
                </a:solidFill>
                <a:ea typeface="맑은 고딕" panose="020B0503020000020004" pitchFamily="50" charset="-127"/>
              </a:rPr>
              <a:t>’</a:t>
            </a:r>
            <a:r>
              <a:rPr lang="ko-KR" altLang="en-US" sz="1400" dirty="0" smtClean="0">
                <a:solidFill>
                  <a:schemeClr val="tx2">
                    <a:lumMod val="75000"/>
                  </a:schemeClr>
                </a:solidFill>
                <a:ea typeface="맑은 고딕" panose="020B0503020000020004" pitchFamily="50" charset="-127"/>
              </a:rPr>
              <a:t> 클릭</a:t>
            </a:r>
            <a:r>
              <a:rPr lang="en-US" altLang="ko-KR" sz="1400" dirty="0" smtClean="0">
                <a:solidFill>
                  <a:schemeClr val="tx2">
                    <a:lumMod val="75000"/>
                  </a:schemeClr>
                </a:solidFill>
                <a:ea typeface="맑은 고딕" panose="020B0503020000020004" pitchFamily="50" charset="-127"/>
              </a:rPr>
              <a:t> </a:t>
            </a:r>
            <a:endParaRPr lang="ko-KR" altLang="en-US" sz="1400" dirty="0">
              <a:solidFill>
                <a:schemeClr val="tx2">
                  <a:lumMod val="75000"/>
                </a:schemeClr>
              </a:solidFill>
              <a:ea typeface="맑은 고딕" panose="020B0503020000020004" pitchFamily="50" charset="-127"/>
            </a:endParaRPr>
          </a:p>
        </p:txBody>
      </p:sp>
      <p:pic>
        <p:nvPicPr>
          <p:cNvPr id="27" name="그림 26"/>
          <p:cNvPicPr>
            <a:picLocks noChangeAspect="1"/>
          </p:cNvPicPr>
          <p:nvPr/>
        </p:nvPicPr>
        <p:blipFill rotWithShape="1">
          <a:blip r:embed="rId7"/>
          <a:srcRect l="13709" t="7985" r="14069" b="83678"/>
          <a:stretch/>
        </p:blipFill>
        <p:spPr>
          <a:xfrm>
            <a:off x="2123728" y="1988840"/>
            <a:ext cx="6783453" cy="418412"/>
          </a:xfrm>
          <a:prstGeom prst="rect">
            <a:avLst/>
          </a:prstGeom>
        </p:spPr>
      </p:pic>
      <p:sp>
        <p:nvSpPr>
          <p:cNvPr id="29" name="직사각형 28"/>
          <p:cNvSpPr/>
          <p:nvPr/>
        </p:nvSpPr>
        <p:spPr>
          <a:xfrm>
            <a:off x="5724128" y="2079207"/>
            <a:ext cx="804668" cy="227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" name="그룹 14"/>
          <p:cNvGrpSpPr/>
          <p:nvPr/>
        </p:nvGrpSpPr>
        <p:grpSpPr>
          <a:xfrm>
            <a:off x="395751" y="1547500"/>
            <a:ext cx="2106386" cy="369332"/>
            <a:chOff x="564549" y="1268218"/>
            <a:chExt cx="2106386" cy="369332"/>
          </a:xfrm>
        </p:grpSpPr>
        <p:sp>
          <p:nvSpPr>
            <p:cNvPr id="31" name="TextBox 30"/>
            <p:cNvSpPr txBox="1"/>
            <p:nvPr/>
          </p:nvSpPr>
          <p:spPr bwMode="auto">
            <a:xfrm>
              <a:off x="814460" y="1268218"/>
              <a:ext cx="1856475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accent4">
                    <a:alpha val="95000"/>
                  </a:schemeClr>
                </a:contourClr>
              </a:sp3d>
            </a:bodyPr>
            <a:lstStyle/>
            <a:p>
              <a:pPr fontAlgn="auto">
                <a:spcBef>
                  <a:spcPts val="400"/>
                </a:spcBef>
                <a:spcAft>
                  <a:spcPts val="0"/>
                </a:spcAft>
                <a:defRPr/>
              </a:pPr>
              <a:r>
                <a:rPr kumimoji="0" lang="ko-KR" altLang="en-US" b="1" spc="-150" dirty="0" smtClean="0">
                  <a:solidFill>
                    <a:srgbClr val="002672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 </a:t>
              </a:r>
              <a:r>
                <a:rPr kumimoji="0" lang="en-US" altLang="ko-KR" b="1" spc="-150" dirty="0" smtClean="0">
                  <a:solidFill>
                    <a:srgbClr val="002672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PC </a:t>
              </a:r>
              <a:r>
                <a:rPr kumimoji="0" lang="ko-KR" altLang="en-US" b="1" spc="-150" dirty="0" smtClean="0">
                  <a:solidFill>
                    <a:srgbClr val="002672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버전</a:t>
              </a:r>
            </a:p>
          </p:txBody>
        </p:sp>
        <p:sp>
          <p:nvSpPr>
            <p:cNvPr id="32" name="타원 31"/>
            <p:cNvSpPr/>
            <p:nvPr/>
          </p:nvSpPr>
          <p:spPr>
            <a:xfrm>
              <a:off x="564549" y="1319002"/>
              <a:ext cx="249911" cy="25085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</a:rPr>
                <a:t>1</a:t>
              </a:r>
              <a:endParaRPr lang="ko-KR" alt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395536" y="2492896"/>
            <a:ext cx="1800200" cy="369332"/>
            <a:chOff x="539552" y="2756089"/>
            <a:chExt cx="1800200" cy="369332"/>
          </a:xfrm>
        </p:grpSpPr>
        <p:sp>
          <p:nvSpPr>
            <p:cNvPr id="11" name="TextBox 10"/>
            <p:cNvSpPr txBox="1"/>
            <p:nvPr/>
          </p:nvSpPr>
          <p:spPr bwMode="auto">
            <a:xfrm>
              <a:off x="766898" y="2756089"/>
              <a:ext cx="1572854" cy="369332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>
                  <a:rot lat="0" lon="0" rev="0"/>
                </a:camera>
                <a:lightRig rig="glow" dir="t">
                  <a:rot lat="0" lon="0" rev="3600000"/>
                </a:lightRig>
              </a:scene3d>
              <a:sp3d prstMaterial="softEdge">
                <a:bevelT w="29210" h="16510"/>
                <a:contourClr>
                  <a:schemeClr val="accent4">
                    <a:alpha val="95000"/>
                  </a:schemeClr>
                </a:contourClr>
              </a:sp3d>
            </a:bodyPr>
            <a:lstStyle/>
            <a:p>
              <a:pPr fontAlgn="auto">
                <a:spcBef>
                  <a:spcPts val="400"/>
                </a:spcBef>
                <a:spcAft>
                  <a:spcPts val="0"/>
                </a:spcAft>
                <a:defRPr/>
              </a:pPr>
              <a:r>
                <a:rPr kumimoji="0" lang="ko-KR" altLang="en-US" b="1" spc="-150" dirty="0" smtClean="0">
                  <a:solidFill>
                    <a:srgbClr val="002672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  모바일 버전</a:t>
              </a:r>
            </a:p>
          </p:txBody>
        </p:sp>
        <p:sp>
          <p:nvSpPr>
            <p:cNvPr id="33" name="타원 32"/>
            <p:cNvSpPr/>
            <p:nvPr/>
          </p:nvSpPr>
          <p:spPr>
            <a:xfrm>
              <a:off x="539552" y="2818106"/>
              <a:ext cx="252029" cy="250854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</a:rPr>
                <a:t>2</a:t>
              </a:r>
              <a:endParaRPr lang="ko-KR" alt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4" name="아래쪽 화살표 33"/>
          <p:cNvSpPr/>
          <p:nvPr/>
        </p:nvSpPr>
        <p:spPr>
          <a:xfrm>
            <a:off x="6084168" y="1895431"/>
            <a:ext cx="144016" cy="191158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37" name="오른쪽 화살표 36"/>
          <p:cNvSpPr/>
          <p:nvPr/>
        </p:nvSpPr>
        <p:spPr>
          <a:xfrm>
            <a:off x="5692649" y="1714443"/>
            <a:ext cx="175495" cy="104919"/>
          </a:xfrm>
          <a:prstGeom prst="rightArrow">
            <a:avLst/>
          </a:prstGeom>
          <a:solidFill>
            <a:srgbClr val="0027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35" name="직선 화살표 연결선 34"/>
          <p:cNvCxnSpPr>
            <a:stCxn id="23" idx="3"/>
            <a:endCxn id="24" idx="1"/>
          </p:cNvCxnSpPr>
          <p:nvPr/>
        </p:nvCxnSpPr>
        <p:spPr>
          <a:xfrm flipV="1">
            <a:off x="6084168" y="2855967"/>
            <a:ext cx="793446" cy="684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화살표 연결선 35"/>
          <p:cNvCxnSpPr>
            <a:stCxn id="22" idx="3"/>
            <a:endCxn id="23" idx="1"/>
          </p:cNvCxnSpPr>
          <p:nvPr/>
        </p:nvCxnSpPr>
        <p:spPr>
          <a:xfrm>
            <a:off x="3851378" y="2862809"/>
            <a:ext cx="868508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325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67544" y="1171600"/>
            <a:ext cx="13532932" cy="654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1025" name="_x364030352" descr="EMB00001e600ac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8718273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 bwMode="auto">
          <a:xfrm>
            <a:off x="339004" y="746507"/>
            <a:ext cx="5817172" cy="882293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kumimoji="0" lang="en-US" altLang="ko-KR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Y</a:t>
            </a:r>
            <a:r>
              <a:rPr kumimoji="0" lang="ko-KR" altLang="en-US" sz="2400" b="1" spc="-150" dirty="0" err="1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형인재</a:t>
            </a:r>
            <a:r>
              <a:rPr kumimoji="0" lang="ko-KR" altLang="en-US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en-US" altLang="ko-KR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kumimoji="0" lang="ko-KR" altLang="en-US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대 핵심역량 </a:t>
            </a:r>
            <a:r>
              <a:rPr kumimoji="0" lang="ko-KR" altLang="en-US" sz="2400" b="1" spc="-150" dirty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진단 </a:t>
            </a:r>
            <a:r>
              <a:rPr kumimoji="0" lang="ko-KR" altLang="en-US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참여하기 </a:t>
            </a:r>
            <a:r>
              <a:rPr kumimoji="0" lang="en-US" altLang="ko-KR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1</a:t>
            </a:r>
            <a:endParaRPr kumimoji="0" lang="ko-KR" altLang="en-US" sz="2400" b="1" spc="-150" dirty="0">
              <a:solidFill>
                <a:srgbClr val="002060"/>
              </a:solidFill>
              <a:latin typeface="HY견고딕" pitchFamily="18" charset="-127"/>
              <a:ea typeface="HY견고딕" pitchFamily="18" charset="-127"/>
            </a:endParaRPr>
          </a:p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endParaRPr kumimoji="0" lang="ko-KR" altLang="en-US" sz="2400" b="1" spc="-150" dirty="0" smtClean="0">
              <a:solidFill>
                <a:srgbClr val="00206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339004" y="4941168"/>
            <a:ext cx="4160988" cy="18002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직사각형 3"/>
          <p:cNvSpPr/>
          <p:nvPr/>
        </p:nvSpPr>
        <p:spPr>
          <a:xfrm>
            <a:off x="845987" y="5797272"/>
            <a:ext cx="3168352" cy="29602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400" b="1" dirty="0" err="1" smtClean="0">
                <a:solidFill>
                  <a:srgbClr val="FF0000"/>
                </a:solidFill>
              </a:rPr>
              <a:t>진단기간</a:t>
            </a:r>
            <a:r>
              <a:rPr lang="en-US" altLang="ko-KR" sz="1400" b="1" dirty="0" smtClean="0">
                <a:solidFill>
                  <a:srgbClr val="FF0000"/>
                </a:solidFill>
              </a:rPr>
              <a:t>: 2021.11.01 ~2022.01.31. </a:t>
            </a:r>
            <a:endParaRPr lang="ko-KR" altLang="en-US" sz="1400" b="1" dirty="0">
              <a:solidFill>
                <a:srgbClr val="FF0000"/>
              </a:solidFill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845986" y="6251408"/>
            <a:ext cx="1565773" cy="345944"/>
          </a:xfrm>
          <a:prstGeom prst="rect">
            <a:avLst/>
          </a:prstGeom>
          <a:solidFill>
            <a:srgbClr val="3333FF"/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1200" b="1" dirty="0" smtClean="0">
                <a:solidFill>
                  <a:schemeClr val="bg1"/>
                </a:solidFill>
              </a:rPr>
              <a:t>진단하기</a:t>
            </a:r>
            <a:endParaRPr lang="ko-KR" altLang="en-US" sz="1200" b="1" dirty="0">
              <a:solidFill>
                <a:schemeClr val="bg1"/>
              </a:solidFill>
            </a:endParaRPr>
          </a:p>
        </p:txBody>
      </p:sp>
      <p:sp>
        <p:nvSpPr>
          <p:cNvPr id="16" name="아래쪽 화살표 15"/>
          <p:cNvSpPr/>
          <p:nvPr/>
        </p:nvSpPr>
        <p:spPr>
          <a:xfrm>
            <a:off x="1475656" y="6093296"/>
            <a:ext cx="284671" cy="19135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 bwMode="auto">
          <a:xfrm>
            <a:off x="5220072" y="4664169"/>
            <a:ext cx="5472608" cy="27699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kumimoji="0" lang="ko-KR" altLang="en-US" sz="1200" b="1" spc="-150" dirty="0" err="1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정기진단</a:t>
            </a:r>
            <a:r>
              <a:rPr kumimoji="0" lang="ko-KR" altLang="en-US" sz="12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 기간 중에는 </a:t>
            </a:r>
            <a:r>
              <a:rPr kumimoji="0" lang="ko-KR" altLang="en-US" sz="1200" b="1" spc="-150" dirty="0" err="1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상시진단을</a:t>
            </a:r>
            <a:r>
              <a:rPr kumimoji="0" lang="ko-KR" altLang="en-US" sz="12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 제공하지 않습니다</a:t>
            </a:r>
            <a:r>
              <a:rPr kumimoji="0" lang="en-US" altLang="ko-KR" sz="12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. </a:t>
            </a:r>
            <a:endParaRPr kumimoji="0" lang="ko-KR" altLang="en-US" sz="1200" b="1" spc="-150" dirty="0" smtClean="0">
              <a:solidFill>
                <a:srgbClr val="FF0000"/>
              </a:solidFill>
              <a:ea typeface="맑은 고딕" panose="020B0503020000020004" pitchFamily="50" charset="-127"/>
              <a:cs typeface="함초롬돋움" panose="020B0604000101010101" pitchFamily="50" charset="-12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B091F7-6F7E-0B41-8D13-2C9B86148C8E}"/>
              </a:ext>
            </a:extLst>
          </p:cNvPr>
          <p:cNvSpPr txBox="1"/>
          <p:nvPr/>
        </p:nvSpPr>
        <p:spPr>
          <a:xfrm>
            <a:off x="881532" y="5442826"/>
            <a:ext cx="306045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ko-KR" sz="1600" b="1" dirty="0" smtClean="0">
                <a:solidFill>
                  <a:srgbClr val="002775"/>
                </a:solidFill>
                <a:latin typeface="+mn-ea"/>
                <a:ea typeface="+mn-ea"/>
              </a:rPr>
              <a:t>2021</a:t>
            </a:r>
            <a:r>
              <a:rPr kumimoji="1" lang="ko-KR" altLang="en-US" sz="1600" b="1" dirty="0" smtClean="0">
                <a:solidFill>
                  <a:srgbClr val="002775"/>
                </a:solidFill>
                <a:latin typeface="+mn-ea"/>
                <a:ea typeface="+mn-ea"/>
              </a:rPr>
              <a:t>학년도 핵심역량 </a:t>
            </a:r>
            <a:r>
              <a:rPr kumimoji="1" lang="ko-KR" altLang="en-US" sz="1600" b="1" dirty="0" err="1" smtClean="0">
                <a:solidFill>
                  <a:srgbClr val="002775"/>
                </a:solidFill>
                <a:latin typeface="+mn-ea"/>
                <a:ea typeface="+mn-ea"/>
              </a:rPr>
              <a:t>정기진단</a:t>
            </a:r>
            <a:endParaRPr kumimoji="1" lang="ko-KR" altLang="en-US" sz="1600" b="1" dirty="0">
              <a:solidFill>
                <a:srgbClr val="002775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54626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 bwMode="auto">
          <a:xfrm>
            <a:off x="395536" y="1023119"/>
            <a:ext cx="5616624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kumimoji="0" lang="en-US" altLang="ko-KR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Y</a:t>
            </a:r>
            <a:r>
              <a:rPr kumimoji="0" lang="ko-KR" altLang="en-US" sz="2400" b="1" spc="-150" dirty="0" err="1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형인재</a:t>
            </a:r>
            <a:r>
              <a:rPr kumimoji="0" lang="ko-KR" altLang="en-US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en-US" altLang="ko-KR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kumimoji="0" lang="ko-KR" altLang="en-US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대 핵심역량 진단 참여하기 </a:t>
            </a:r>
            <a:r>
              <a:rPr kumimoji="0" lang="en-US" altLang="ko-KR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2</a:t>
            </a:r>
            <a:endParaRPr kumimoji="0" lang="ko-KR" altLang="en-US" sz="2400" b="1" spc="-150" dirty="0" smtClean="0">
              <a:solidFill>
                <a:srgbClr val="00206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18437" y="6113258"/>
            <a:ext cx="55446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b="1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 </a:t>
            </a:r>
            <a:r>
              <a:rPr lang="en-US" altLang="ko-KR" sz="1200" b="1" dirty="0" smtClean="0">
                <a:solidFill>
                  <a:schemeClr val="tx2"/>
                </a:solidFill>
                <a:latin typeface="+mn-ea"/>
                <a:ea typeface="+mn-ea"/>
              </a:rPr>
              <a:t>5</a:t>
            </a:r>
            <a:r>
              <a:rPr lang="ko-KR" altLang="en-US" sz="1200" b="1" dirty="0">
                <a:solidFill>
                  <a:schemeClr val="tx2"/>
                </a:solidFill>
                <a:latin typeface="+mn-ea"/>
                <a:ea typeface="+mn-ea"/>
              </a:rPr>
              <a:t>대 핵심역량 모두 </a:t>
            </a:r>
            <a:r>
              <a:rPr lang="ko-KR" altLang="en-US" sz="1200" b="1" dirty="0" smtClean="0">
                <a:solidFill>
                  <a:schemeClr val="tx2"/>
                </a:solidFill>
                <a:latin typeface="+mn-ea"/>
                <a:ea typeface="+mn-ea"/>
              </a:rPr>
              <a:t>진단에 참여한 후 결과 확인하기</a:t>
            </a:r>
            <a:endParaRPr lang="ko-KR" altLang="en-US" sz="1200" dirty="0">
              <a:solidFill>
                <a:schemeClr val="tx2"/>
              </a:solidFill>
              <a:latin typeface="+mn-ea"/>
              <a:ea typeface="+mn-ea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509" y="1628800"/>
            <a:ext cx="7512149" cy="4545508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>
          <a:xfrm>
            <a:off x="7233237" y="4029149"/>
            <a:ext cx="720081" cy="18170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5004048" y="4007302"/>
            <a:ext cx="1944216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2021.11.01~2022.01.31</a:t>
            </a:r>
            <a:endParaRPr lang="ko-KR" alt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04048" y="4319837"/>
            <a:ext cx="1944216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2021.11.01~2022.01.31</a:t>
            </a:r>
            <a:endParaRPr lang="ko-KR" alt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7" name="아래쪽 화살표 36"/>
          <p:cNvSpPr/>
          <p:nvPr/>
        </p:nvSpPr>
        <p:spPr>
          <a:xfrm>
            <a:off x="5433037" y="5614200"/>
            <a:ext cx="284671" cy="191355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60032" y="5398694"/>
            <a:ext cx="55446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 </a:t>
            </a:r>
            <a:r>
              <a:rPr lang="ko-KR" altLang="en-US" sz="1200" b="1" dirty="0" smtClean="0">
                <a:solidFill>
                  <a:schemeClr val="tx2"/>
                </a:solidFill>
                <a:latin typeface="+mn-ea"/>
                <a:ea typeface="+mn-ea"/>
              </a:rPr>
              <a:t>진단하기 클릭 </a:t>
            </a:r>
            <a:endParaRPr lang="ko-KR" altLang="en-US" sz="1200" dirty="0">
              <a:solidFill>
                <a:schemeClr val="tx2"/>
              </a:solidFill>
              <a:latin typeface="+mn-ea"/>
              <a:ea typeface="+mn-e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856542" y="3708191"/>
            <a:ext cx="24517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 dirty="0" smtClean="0">
                <a:solidFill>
                  <a:schemeClr val="tx2"/>
                </a:solidFill>
                <a:latin typeface="+mn-ea"/>
                <a:ea typeface="+mn-ea"/>
              </a:rPr>
              <a:t>확인</a:t>
            </a:r>
            <a:r>
              <a:rPr lang="en-US" altLang="ko-KR" sz="1200" b="1" dirty="0" smtClean="0">
                <a:solidFill>
                  <a:schemeClr val="tx2"/>
                </a:solidFill>
                <a:latin typeface="+mn-ea"/>
                <a:ea typeface="+mn-ea"/>
              </a:rPr>
              <a:t> </a:t>
            </a:r>
            <a:endParaRPr lang="ko-KR" altLang="en-US" sz="1200" dirty="0">
              <a:solidFill>
                <a:schemeClr val="tx2"/>
              </a:solidFill>
              <a:latin typeface="+mn-ea"/>
              <a:ea typeface="+mn-ea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513157" y="4255204"/>
            <a:ext cx="21307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b="1" dirty="0" err="1" smtClean="0">
                <a:solidFill>
                  <a:schemeClr val="tx2"/>
                </a:solidFill>
                <a:latin typeface="+mn-ea"/>
                <a:ea typeface="+mn-ea"/>
              </a:rPr>
              <a:t>역량별로</a:t>
            </a:r>
            <a:r>
              <a:rPr lang="ko-KR" altLang="en-US" sz="1200" b="1" dirty="0" smtClean="0">
                <a:solidFill>
                  <a:schemeClr val="tx2"/>
                </a:solidFill>
                <a:latin typeface="+mn-ea"/>
                <a:ea typeface="+mn-ea"/>
              </a:rPr>
              <a:t> 하나씩</a:t>
            </a:r>
            <a:r>
              <a:rPr lang="en-US" altLang="ko-KR" sz="1200" b="1" dirty="0" smtClean="0">
                <a:solidFill>
                  <a:schemeClr val="tx2"/>
                </a:solidFill>
                <a:latin typeface="+mn-ea"/>
                <a:ea typeface="+mn-ea"/>
              </a:rPr>
              <a:t> </a:t>
            </a:r>
            <a:r>
              <a:rPr lang="ko-KR" altLang="en-US" sz="1200" b="1" dirty="0" smtClean="0">
                <a:solidFill>
                  <a:schemeClr val="tx2"/>
                </a:solidFill>
                <a:latin typeface="+mn-ea"/>
                <a:ea typeface="+mn-ea"/>
              </a:rPr>
              <a:t>진단 참여</a:t>
            </a:r>
            <a:endParaRPr lang="en-US" altLang="ko-KR" sz="1200" b="1" dirty="0" smtClean="0">
              <a:solidFill>
                <a:schemeClr val="tx2"/>
              </a:solidFill>
              <a:latin typeface="+mn-ea"/>
              <a:ea typeface="+mn-ea"/>
            </a:endParaRPr>
          </a:p>
          <a:p>
            <a:r>
              <a:rPr lang="ko-KR" altLang="en-US" sz="1200" b="1" dirty="0" smtClean="0">
                <a:solidFill>
                  <a:schemeClr val="tx2"/>
                </a:solidFill>
                <a:ea typeface="맑은 고딕" panose="020B0503020000020004" pitchFamily="50" charset="-127"/>
              </a:rPr>
              <a:t>진단 </a:t>
            </a:r>
            <a:r>
              <a:rPr lang="ko-KR" altLang="en-US" sz="1200" b="1" dirty="0">
                <a:solidFill>
                  <a:schemeClr val="tx2"/>
                </a:solidFill>
                <a:ea typeface="맑은 고딕" panose="020B0503020000020004" pitchFamily="50" charset="-127"/>
              </a:rPr>
              <a:t>후 </a:t>
            </a:r>
            <a:r>
              <a:rPr lang="ko-KR" altLang="en-US" sz="1200" b="1" dirty="0" smtClean="0">
                <a:solidFill>
                  <a:schemeClr val="tx2"/>
                </a:solidFill>
                <a:ea typeface="맑은 고딕" panose="020B0503020000020004" pitchFamily="50" charset="-127"/>
              </a:rPr>
              <a:t>제출 완료 시</a:t>
            </a:r>
            <a:endParaRPr lang="en-US" altLang="ko-KR" sz="1200" b="1" dirty="0" smtClean="0">
              <a:solidFill>
                <a:schemeClr val="tx2"/>
              </a:solidFill>
              <a:ea typeface="맑은 고딕" panose="020B0503020000020004" pitchFamily="50" charset="-127"/>
            </a:endParaRPr>
          </a:p>
          <a:p>
            <a:r>
              <a:rPr lang="en-US" altLang="ko-KR" sz="1200" b="1" dirty="0" smtClean="0">
                <a:solidFill>
                  <a:schemeClr val="tx2"/>
                </a:solidFill>
                <a:ea typeface="맑은 고딕" panose="020B0503020000020004" pitchFamily="50" charset="-127"/>
              </a:rPr>
              <a:t>‘</a:t>
            </a:r>
            <a:r>
              <a:rPr lang="ko-KR" altLang="en-US" sz="1200" b="1" dirty="0" err="1" smtClean="0">
                <a:solidFill>
                  <a:schemeClr val="tx2"/>
                </a:solidFill>
                <a:ea typeface="맑은 고딕" panose="020B0503020000020004" pitchFamily="50" charset="-127"/>
              </a:rPr>
              <a:t>진단완료</a:t>
            </a:r>
            <a:r>
              <a:rPr lang="en-US" altLang="ko-KR" sz="1200" b="1" dirty="0" smtClean="0">
                <a:solidFill>
                  <a:schemeClr val="tx2"/>
                </a:solidFill>
                <a:ea typeface="맑은 고딕" panose="020B0503020000020004" pitchFamily="50" charset="-127"/>
              </a:rPr>
              <a:t>‘</a:t>
            </a:r>
            <a:r>
              <a:rPr lang="ko-KR" altLang="en-US" sz="1200" b="1" dirty="0" smtClean="0">
                <a:solidFill>
                  <a:schemeClr val="tx2"/>
                </a:solidFill>
                <a:ea typeface="맑은 고딕" panose="020B0503020000020004" pitchFamily="50" charset="-127"/>
              </a:rPr>
              <a:t>로 표시됨</a:t>
            </a:r>
            <a:endParaRPr lang="ko-KR" altLang="en-US" sz="1200" b="1" dirty="0">
              <a:solidFill>
                <a:schemeClr val="tx2"/>
              </a:solidFill>
              <a:latin typeface="+mn-ea"/>
            </a:endParaRPr>
          </a:p>
          <a:p>
            <a:endParaRPr lang="ko-KR" altLang="en-US" sz="1200" b="1" dirty="0">
              <a:solidFill>
                <a:schemeClr val="tx2"/>
              </a:solidFill>
              <a:latin typeface="+mn-ea"/>
              <a:ea typeface="+mn-ea"/>
            </a:endParaRPr>
          </a:p>
        </p:txBody>
      </p:sp>
      <p:sp>
        <p:nvSpPr>
          <p:cNvPr id="40" name="타원 39"/>
          <p:cNvSpPr/>
          <p:nvPr/>
        </p:nvSpPr>
        <p:spPr>
          <a:xfrm>
            <a:off x="6873197" y="3967172"/>
            <a:ext cx="252028" cy="23052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2"/>
                </a:solidFill>
              </a:rPr>
              <a:t>3</a:t>
            </a:r>
            <a:endParaRPr lang="ko-KR" altLang="en-US" b="1" dirty="0">
              <a:solidFill>
                <a:schemeClr val="tx2"/>
              </a:solidFill>
            </a:endParaRPr>
          </a:p>
        </p:txBody>
      </p:sp>
      <p:sp>
        <p:nvSpPr>
          <p:cNvPr id="41" name="타원 40"/>
          <p:cNvSpPr/>
          <p:nvPr/>
        </p:nvSpPr>
        <p:spPr>
          <a:xfrm>
            <a:off x="4644008" y="3717032"/>
            <a:ext cx="252028" cy="23052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2"/>
                </a:solidFill>
              </a:rPr>
              <a:t>1</a:t>
            </a:r>
            <a:endParaRPr lang="ko-KR" altLang="en-US" b="1" dirty="0">
              <a:solidFill>
                <a:schemeClr val="tx2"/>
              </a:solidFill>
            </a:endParaRPr>
          </a:p>
        </p:txBody>
      </p:sp>
      <p:sp>
        <p:nvSpPr>
          <p:cNvPr id="42" name="타원 41"/>
          <p:cNvSpPr/>
          <p:nvPr/>
        </p:nvSpPr>
        <p:spPr>
          <a:xfrm>
            <a:off x="2088086" y="6151884"/>
            <a:ext cx="252028" cy="23052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2"/>
                </a:solidFill>
              </a:rPr>
              <a:t>4</a:t>
            </a:r>
            <a:endParaRPr lang="ko-KR" altLang="en-US" b="1" dirty="0">
              <a:solidFill>
                <a:schemeClr val="tx2"/>
              </a:solidFill>
            </a:endParaRPr>
          </a:p>
        </p:txBody>
      </p:sp>
      <p:sp>
        <p:nvSpPr>
          <p:cNvPr id="22" name="아래쪽 화살표 21"/>
          <p:cNvSpPr/>
          <p:nvPr/>
        </p:nvSpPr>
        <p:spPr>
          <a:xfrm rot="10800000">
            <a:off x="3292478" y="5983396"/>
            <a:ext cx="284671" cy="190912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1545968" y="3967172"/>
            <a:ext cx="4834603" cy="1471036"/>
            <a:chOff x="1477019" y="4149080"/>
            <a:chExt cx="4834603" cy="1471036"/>
          </a:xfrm>
        </p:grpSpPr>
        <p:sp>
          <p:nvSpPr>
            <p:cNvPr id="21" name="직사각형 20"/>
            <p:cNvSpPr/>
            <p:nvPr/>
          </p:nvSpPr>
          <p:spPr>
            <a:xfrm>
              <a:off x="4819443" y="4149080"/>
              <a:ext cx="1492179" cy="147103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484140" y="4190890"/>
              <a:ext cx="130356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ko-KR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2021 </a:t>
              </a:r>
              <a:r>
                <a:rPr lang="ko-KR" altLang="en-US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핵심역량 </a:t>
              </a:r>
              <a:r>
                <a:rPr lang="ko-KR" altLang="en-US" sz="8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정기진단</a:t>
              </a:r>
              <a:endParaRPr lang="ko-KR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477019" y="4501745"/>
              <a:ext cx="134043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ko-KR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2021 </a:t>
              </a:r>
              <a:r>
                <a:rPr lang="ko-KR" altLang="en-US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핵심역량 </a:t>
              </a:r>
              <a:r>
                <a:rPr lang="ko-KR" altLang="en-US" sz="8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정기진단</a:t>
              </a:r>
              <a:r>
                <a:rPr lang="ko-KR" altLang="en-US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 </a:t>
              </a:r>
              <a:endParaRPr lang="ko-KR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477187" y="4799020"/>
              <a:ext cx="134043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ko-KR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2021 </a:t>
              </a:r>
              <a:r>
                <a:rPr lang="ko-KR" altLang="en-US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핵심역량 </a:t>
              </a:r>
              <a:r>
                <a:rPr lang="ko-KR" altLang="en-US" sz="8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정기진단</a:t>
              </a:r>
              <a:r>
                <a:rPr lang="ko-KR" altLang="en-US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 </a:t>
              </a:r>
              <a:endParaRPr lang="ko-KR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484140" y="5101411"/>
              <a:ext cx="134043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ko-KR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2021 </a:t>
              </a:r>
              <a:r>
                <a:rPr lang="ko-KR" altLang="en-US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핵심역량 </a:t>
              </a:r>
              <a:r>
                <a:rPr lang="ko-KR" altLang="en-US" sz="8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정기진단</a:t>
              </a:r>
              <a:r>
                <a:rPr lang="ko-KR" altLang="en-US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 </a:t>
              </a:r>
              <a:endParaRPr lang="ko-KR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484140" y="5395897"/>
              <a:ext cx="130356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altLang="ko-KR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2021 </a:t>
              </a:r>
              <a:r>
                <a:rPr lang="ko-KR" altLang="en-US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핵심역량 </a:t>
              </a:r>
              <a:r>
                <a:rPr lang="ko-KR" altLang="en-US" sz="80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정기진단</a:t>
              </a:r>
              <a:endParaRPr lang="ko-KR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269452" y="4190817"/>
              <a:ext cx="1014516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ko-KR" altLang="en-US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이타적협업역량</a:t>
              </a:r>
              <a:endParaRPr lang="ko-KR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269452" y="4505417"/>
              <a:ext cx="1014516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ko-KR" altLang="en-US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화합적인성역량</a:t>
              </a:r>
              <a:endParaRPr lang="ko-KR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231810" y="4797732"/>
              <a:ext cx="1052158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ko-KR" altLang="en-US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융복합적창의역량</a:t>
              </a:r>
              <a:endParaRPr lang="ko-KR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275856" y="5115544"/>
              <a:ext cx="1014516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ko-KR" altLang="en-US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글로벌진취역량</a:t>
              </a:r>
              <a:endParaRPr lang="ko-KR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275856" y="5398967"/>
              <a:ext cx="1014516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ko-KR" altLang="en-US" sz="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  <a:ea typeface="+mn-ea"/>
                </a:rPr>
                <a:t>실용적전문역량</a:t>
              </a:r>
              <a:endParaRPr lang="ko-KR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ea typeface="+mn-ea"/>
              </a:endParaRPr>
            </a:p>
          </p:txBody>
        </p:sp>
      </p:grpSp>
      <p:sp>
        <p:nvSpPr>
          <p:cNvPr id="43" name="타원 42"/>
          <p:cNvSpPr/>
          <p:nvPr/>
        </p:nvSpPr>
        <p:spPr>
          <a:xfrm>
            <a:off x="4644008" y="5392833"/>
            <a:ext cx="252028" cy="23052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b="1" dirty="0" smtClean="0">
                <a:solidFill>
                  <a:schemeClr val="tx2"/>
                </a:solidFill>
              </a:rPr>
              <a:t>2</a:t>
            </a:r>
            <a:endParaRPr lang="ko-KR" altLang="en-US" b="1" dirty="0">
              <a:solidFill>
                <a:schemeClr val="tx2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001356" y="4629752"/>
            <a:ext cx="1370844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2021.11.01~2022.01.31</a:t>
            </a:r>
            <a:endParaRPr lang="ko-KR" alt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994036" y="4913466"/>
            <a:ext cx="1378164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2021.11.01~2022.01.31</a:t>
            </a:r>
            <a:endParaRPr lang="ko-KR" alt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001356" y="5203197"/>
            <a:ext cx="1370844" cy="2154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8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2021.11.01~2022.01.31</a:t>
            </a:r>
            <a:endParaRPr lang="ko-KR" altLang="en-US" sz="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680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 bwMode="auto">
          <a:xfrm>
            <a:off x="395536" y="980728"/>
            <a:ext cx="5472608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kumimoji="0" lang="en-US" altLang="ko-KR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Y</a:t>
            </a:r>
            <a:r>
              <a:rPr kumimoji="0" lang="ko-KR" altLang="en-US" sz="2400" b="1" spc="-150" dirty="0" err="1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형인재</a:t>
            </a:r>
            <a:r>
              <a:rPr kumimoji="0" lang="ko-KR" altLang="en-US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en-US" altLang="ko-KR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kumimoji="0" lang="ko-KR" altLang="en-US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대 핵심역량 진단 참여하기 </a:t>
            </a:r>
            <a:r>
              <a:rPr kumimoji="0" lang="en-US" altLang="ko-KR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3</a:t>
            </a:r>
            <a:endParaRPr kumimoji="0" lang="ko-KR" altLang="en-US" sz="2400" b="1" spc="-150" dirty="0" smtClean="0">
              <a:solidFill>
                <a:srgbClr val="002060"/>
              </a:solidFill>
              <a:latin typeface="HY견고딕" pitchFamily="18" charset="-127"/>
              <a:ea typeface="HY견고딕" pitchFamily="18" charset="-127"/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555613" y="1837641"/>
            <a:ext cx="4968552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285750" indent="-285750" fontAlgn="auto">
              <a:spcBef>
                <a:spcPts val="40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kumimoji="0" lang="ko-KR" altLang="en-US" b="1" spc="-150" dirty="0" err="1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진단화면</a:t>
            </a:r>
            <a:r>
              <a:rPr kumimoji="0" lang="ko-KR" altLang="en-US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 예시</a:t>
            </a: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2259485"/>
            <a:ext cx="7886700" cy="39052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 bwMode="auto">
          <a:xfrm>
            <a:off x="827584" y="6130308"/>
            <a:ext cx="8892480" cy="57451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sz="1400" b="1" dirty="0">
                <a:solidFill>
                  <a:srgbClr val="FF0000"/>
                </a:solidFill>
                <a:ea typeface="맑은 고딕" panose="020B0503020000020004" pitchFamily="50" charset="-127"/>
              </a:rPr>
              <a:t>※ </a:t>
            </a:r>
            <a:r>
              <a:rPr kumimoji="0" lang="ko-KR" altLang="en-US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공성</a:t>
            </a:r>
            <a:r>
              <a:rPr kumimoji="0" lang="en-US" altLang="ko-KR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(</a:t>
            </a:r>
            <a:r>
              <a:rPr kumimoji="0" lang="ko-KR" altLang="en-US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이타적협업역량</a:t>
            </a:r>
            <a:r>
              <a:rPr kumimoji="0" lang="en-US" altLang="ko-KR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)-&gt; </a:t>
            </a:r>
            <a:r>
              <a:rPr kumimoji="0" lang="ko-KR" altLang="en-US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인성</a:t>
            </a:r>
            <a:r>
              <a:rPr kumimoji="0" lang="en-US" altLang="ko-KR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(</a:t>
            </a:r>
            <a:r>
              <a:rPr kumimoji="0" lang="ko-KR" altLang="en-US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화합적인성역량</a:t>
            </a:r>
            <a:r>
              <a:rPr kumimoji="0" lang="en-US" altLang="ko-KR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)-&gt;</a:t>
            </a:r>
            <a:r>
              <a:rPr kumimoji="0" lang="ko-KR" altLang="en-US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창의성</a:t>
            </a:r>
            <a:r>
              <a:rPr kumimoji="0" lang="en-US" altLang="ko-KR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(</a:t>
            </a:r>
            <a:r>
              <a:rPr kumimoji="0" lang="ko-KR" altLang="en-US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융복합적창의역량</a:t>
            </a:r>
            <a:r>
              <a:rPr kumimoji="0" lang="en-US" altLang="ko-KR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)-&gt; </a:t>
            </a:r>
          </a:p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kumimoji="0" lang="en-US" altLang="ko-KR" sz="1400" b="1" spc="-150" dirty="0">
                <a:solidFill>
                  <a:srgbClr val="FF0000"/>
                </a:solidFill>
                <a:ea typeface="맑은 고딕" panose="020B0503020000020004" pitchFamily="50" charset="-127"/>
              </a:rPr>
              <a:t> </a:t>
            </a:r>
            <a:r>
              <a:rPr kumimoji="0" lang="en-US" altLang="ko-KR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   </a:t>
            </a:r>
            <a:r>
              <a:rPr kumimoji="0" lang="ko-KR" altLang="en-US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진취성</a:t>
            </a:r>
            <a:r>
              <a:rPr kumimoji="0" lang="en-US" altLang="ko-KR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(</a:t>
            </a:r>
            <a:r>
              <a:rPr kumimoji="0" lang="ko-KR" altLang="en-US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글로벌진취역량</a:t>
            </a:r>
            <a:r>
              <a:rPr kumimoji="0" lang="en-US" altLang="ko-KR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)-&gt;</a:t>
            </a:r>
            <a:r>
              <a:rPr kumimoji="0" lang="ko-KR" altLang="en-US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전문성</a:t>
            </a:r>
            <a:r>
              <a:rPr kumimoji="0" lang="en-US" altLang="ko-KR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(</a:t>
            </a:r>
            <a:r>
              <a:rPr kumimoji="0" lang="ko-KR" altLang="en-US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실용적전문역량</a:t>
            </a:r>
            <a:r>
              <a:rPr kumimoji="0" lang="en-US" altLang="ko-KR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) </a:t>
            </a:r>
            <a:r>
              <a:rPr kumimoji="0" lang="ko-KR" altLang="en-US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순서로 진단에 참여할 수 있습니다</a:t>
            </a:r>
            <a:r>
              <a:rPr kumimoji="0" lang="en-US" altLang="ko-KR" sz="14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17879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/>
          <p:cNvGrpSpPr/>
          <p:nvPr/>
        </p:nvGrpSpPr>
        <p:grpSpPr>
          <a:xfrm>
            <a:off x="601903" y="2057401"/>
            <a:ext cx="7940193" cy="4323928"/>
            <a:chOff x="601903" y="1919249"/>
            <a:chExt cx="7940193" cy="4395429"/>
          </a:xfrm>
        </p:grpSpPr>
        <p:pic>
          <p:nvPicPr>
            <p:cNvPr id="8" name="그림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1903" y="1919249"/>
              <a:ext cx="7940193" cy="4395429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1199237" y="4365684"/>
              <a:ext cx="49244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800" dirty="0" smtClean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</a:rPr>
                <a:t>김영남</a:t>
              </a:r>
              <a:endPara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91325" y="4365684"/>
              <a:ext cx="389850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800" smtClean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</a:rPr>
                <a:t>학년</a:t>
              </a:r>
              <a:endPara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771800" y="4365104"/>
              <a:ext cx="389850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ko-KR" altLang="en-US" sz="800" dirty="0" smtClean="0">
                  <a:solidFill>
                    <a:schemeClr val="bg1">
                      <a:lumMod val="50000"/>
                    </a:schemeClr>
                  </a:solidFill>
                  <a:latin typeface="+mn-ea"/>
                  <a:ea typeface="+mn-ea"/>
                </a:rPr>
                <a:t>전체</a:t>
              </a:r>
              <a:endParaRPr lang="ko-KR" altLang="en-US" sz="8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endParaRPr>
            </a:p>
          </p:txBody>
        </p:sp>
      </p:grpSp>
      <p:sp>
        <p:nvSpPr>
          <p:cNvPr id="5" name="TextBox 4"/>
          <p:cNvSpPr txBox="1"/>
          <p:nvPr/>
        </p:nvSpPr>
        <p:spPr bwMode="auto">
          <a:xfrm>
            <a:off x="395536" y="836712"/>
            <a:ext cx="4968552" cy="46166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kumimoji="0" lang="en-US" altLang="ko-KR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Y</a:t>
            </a:r>
            <a:r>
              <a:rPr kumimoji="0" lang="ko-KR" altLang="en-US" sz="2400" b="1" spc="-150" dirty="0" err="1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형인재</a:t>
            </a:r>
            <a:r>
              <a:rPr kumimoji="0" lang="ko-KR" altLang="en-US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 </a:t>
            </a:r>
            <a:r>
              <a:rPr kumimoji="0" lang="en-US" altLang="ko-KR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5</a:t>
            </a:r>
            <a:r>
              <a:rPr kumimoji="0" lang="ko-KR" altLang="en-US" sz="2400" b="1" spc="-150" dirty="0" smtClean="0">
                <a:solidFill>
                  <a:srgbClr val="002060"/>
                </a:solidFill>
                <a:latin typeface="HY견고딕" pitchFamily="18" charset="-127"/>
                <a:ea typeface="HY견고딕" pitchFamily="18" charset="-127"/>
              </a:rPr>
              <a:t>대 핵심역량 진단결과 확인</a:t>
            </a:r>
          </a:p>
        </p:txBody>
      </p:sp>
      <p:grpSp>
        <p:nvGrpSpPr>
          <p:cNvPr id="15" name="그룹 14"/>
          <p:cNvGrpSpPr/>
          <p:nvPr/>
        </p:nvGrpSpPr>
        <p:grpSpPr>
          <a:xfrm>
            <a:off x="702182" y="1340768"/>
            <a:ext cx="3581786" cy="400110"/>
            <a:chOff x="719572" y="1301169"/>
            <a:chExt cx="3581786" cy="400110"/>
          </a:xfrm>
        </p:grpSpPr>
        <p:sp>
          <p:nvSpPr>
            <p:cNvPr id="9" name="TextBox 8"/>
            <p:cNvSpPr txBox="1"/>
            <p:nvPr/>
          </p:nvSpPr>
          <p:spPr>
            <a:xfrm>
              <a:off x="971600" y="1301169"/>
              <a:ext cx="33297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b="1" dirty="0" smtClean="0">
                  <a:solidFill>
                    <a:schemeClr val="tx2">
                      <a:lumMod val="75000"/>
                    </a:schemeClr>
                  </a:solidFill>
                  <a:latin typeface="+mn-ea"/>
                  <a:ea typeface="+mn-ea"/>
                </a:rPr>
                <a:t>‘</a:t>
              </a:r>
              <a:r>
                <a:rPr lang="ko-KR" altLang="en-US" sz="2000" b="1" dirty="0" smtClean="0">
                  <a:solidFill>
                    <a:schemeClr val="tx2">
                      <a:lumMod val="75000"/>
                    </a:schemeClr>
                  </a:solidFill>
                  <a:latin typeface="+mn-ea"/>
                  <a:ea typeface="+mn-ea"/>
                </a:rPr>
                <a:t>어울림</a:t>
              </a:r>
              <a:r>
                <a:rPr lang="en-US" altLang="ko-KR" sz="2000" b="1" dirty="0" smtClean="0">
                  <a:solidFill>
                    <a:schemeClr val="tx2">
                      <a:lumMod val="75000"/>
                    </a:schemeClr>
                  </a:solidFill>
                  <a:latin typeface="+mn-ea"/>
                  <a:ea typeface="+mn-ea"/>
                </a:rPr>
                <a:t>’</a:t>
              </a:r>
              <a:r>
                <a:rPr lang="ko-KR" altLang="en-US" sz="2000" b="1" dirty="0" smtClean="0">
                  <a:solidFill>
                    <a:schemeClr val="tx2">
                      <a:lumMod val="75000"/>
                    </a:schemeClr>
                  </a:solidFill>
                  <a:latin typeface="+mn-ea"/>
                  <a:ea typeface="+mn-ea"/>
                </a:rPr>
                <a:t>에서 진단결과 보기</a:t>
              </a:r>
              <a:endParaRPr lang="ko-KR" altLang="en-US" sz="2000" b="1" dirty="0">
                <a:solidFill>
                  <a:schemeClr val="tx2">
                    <a:lumMod val="75000"/>
                  </a:schemeClr>
                </a:solidFill>
                <a:latin typeface="+mn-ea"/>
                <a:ea typeface="+mn-ea"/>
              </a:endParaRPr>
            </a:p>
          </p:txBody>
        </p:sp>
        <p:sp>
          <p:nvSpPr>
            <p:cNvPr id="10" name="타원 9"/>
            <p:cNvSpPr/>
            <p:nvPr/>
          </p:nvSpPr>
          <p:spPr>
            <a:xfrm>
              <a:off x="719572" y="1367355"/>
              <a:ext cx="252028" cy="252028"/>
            </a:xfrm>
            <a:prstGeom prst="ellipse">
              <a:avLst/>
            </a:prstGeom>
            <a:solidFill>
              <a:schemeClr val="tx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b="1" dirty="0" smtClean="0">
                  <a:solidFill>
                    <a:schemeClr val="bg1"/>
                  </a:solidFill>
                </a:rPr>
                <a:t>1</a:t>
              </a:r>
              <a:endParaRPr lang="ko-KR" alt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4572000" y="361987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4492267" y="353380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sp>
        <p:nvSpPr>
          <p:cNvPr id="14" name="TextBox 13"/>
          <p:cNvSpPr txBox="1"/>
          <p:nvPr/>
        </p:nvSpPr>
        <p:spPr bwMode="auto">
          <a:xfrm>
            <a:off x="755576" y="6451564"/>
            <a:ext cx="8892480" cy="338554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lang="en-US" altLang="ko-KR" sz="1600" b="1" dirty="0">
                <a:solidFill>
                  <a:srgbClr val="FF0000"/>
                </a:solidFill>
                <a:ea typeface="맑은 고딕" panose="020B0503020000020004" pitchFamily="50" charset="-127"/>
              </a:rPr>
              <a:t>※ </a:t>
            </a:r>
            <a:r>
              <a:rPr kumimoji="0" lang="en-US" altLang="ko-KR" sz="16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5</a:t>
            </a:r>
            <a:r>
              <a:rPr kumimoji="0" lang="ko-KR" altLang="en-US" sz="16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대 핵심역량 진단에 모두 참여한 후</a:t>
            </a:r>
            <a:r>
              <a:rPr kumimoji="0" lang="en-US" altLang="ko-KR" sz="16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, </a:t>
            </a:r>
            <a:r>
              <a:rPr kumimoji="0" lang="ko-KR" altLang="en-US" sz="16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진단결과 보기가 가능합니다</a:t>
            </a:r>
            <a:r>
              <a:rPr kumimoji="0" lang="en-US" altLang="ko-KR" sz="1600" b="1" spc="-150" dirty="0" smtClean="0">
                <a:solidFill>
                  <a:srgbClr val="FF0000"/>
                </a:solidFill>
                <a:ea typeface="맑은 고딕" panose="020B0503020000020004" pitchFamily="50" charset="-127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3275856" y="1904218"/>
            <a:ext cx="5472608" cy="51296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kumimoji="0" lang="ko-KR" altLang="en-US" sz="12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핵심역량 </a:t>
            </a:r>
            <a:r>
              <a:rPr kumimoji="0" lang="ko-KR" altLang="en-US" sz="1200" b="1" spc="-150" dirty="0" err="1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정기진단</a:t>
            </a:r>
            <a:r>
              <a:rPr kumimoji="0" lang="ko-KR" altLang="en-US" sz="12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 결과의 종합 프로파일은 학생종합정보시스템에서도 제공합니다</a:t>
            </a:r>
            <a:r>
              <a:rPr kumimoji="0" lang="en-US" altLang="ko-KR" sz="12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. </a:t>
            </a:r>
            <a:r>
              <a:rPr kumimoji="0" lang="ko-KR" altLang="en-US" sz="1200" b="1" spc="-150" dirty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 </a:t>
            </a:r>
            <a:endParaRPr kumimoji="0" lang="en-US" altLang="ko-KR" sz="1200" b="1" spc="-150" dirty="0" smtClean="0">
              <a:solidFill>
                <a:srgbClr val="FF0000"/>
              </a:solidFill>
              <a:ea typeface="맑은 고딕" panose="020B0503020000020004" pitchFamily="50" charset="-127"/>
              <a:cs typeface="함초롬돋움" panose="020B0604000101010101" pitchFamily="50" charset="-127"/>
            </a:endParaRPr>
          </a:p>
          <a:p>
            <a:pPr fontAlgn="auto">
              <a:spcBef>
                <a:spcPts val="400"/>
              </a:spcBef>
              <a:spcAft>
                <a:spcPts val="0"/>
              </a:spcAft>
              <a:defRPr/>
            </a:pPr>
            <a:r>
              <a:rPr kumimoji="0" lang="ko-KR" altLang="en-US" sz="1200" b="1" spc="-150" dirty="0" err="1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상시진단</a:t>
            </a:r>
            <a:r>
              <a:rPr kumimoji="0" lang="ko-KR" altLang="en-US" sz="12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 결과는 </a:t>
            </a:r>
            <a:r>
              <a:rPr kumimoji="0" lang="en-US" altLang="ko-KR" sz="12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‘</a:t>
            </a:r>
            <a:r>
              <a:rPr kumimoji="0" lang="ko-KR" altLang="en-US" sz="12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어울림</a:t>
            </a:r>
            <a:r>
              <a:rPr kumimoji="0" lang="en-US" altLang="ko-KR" sz="12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’</a:t>
            </a:r>
            <a:r>
              <a:rPr kumimoji="0" lang="ko-KR" altLang="en-US" sz="1200" b="1" spc="-150" dirty="0" smtClean="0">
                <a:solidFill>
                  <a:srgbClr val="FF0000"/>
                </a:solidFill>
                <a:ea typeface="맑은 고딕" panose="020B0503020000020004" pitchFamily="50" charset="-127"/>
                <a:cs typeface="함초롬돋움" panose="020B0604000101010101" pitchFamily="50" charset="-127"/>
              </a:rPr>
              <a:t> 에서만 확인 가능 </a:t>
            </a:r>
          </a:p>
        </p:txBody>
      </p:sp>
    </p:spTree>
    <p:extLst>
      <p:ext uri="{BB962C8B-B14F-4D97-AF65-F5344CB8AC3E}">
        <p14:creationId xmlns:p14="http://schemas.microsoft.com/office/powerpoint/2010/main" val="233642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12015</TotalTime>
  <Words>553</Words>
  <Application>Microsoft Office PowerPoint</Application>
  <PresentationFormat>화면 슬라이드 쇼(4:3)</PresentationFormat>
  <Paragraphs>109</Paragraphs>
  <Slides>11</Slides>
  <Notes>5</Notes>
  <HiddenSlides>0</HiddenSlides>
  <MMClips>0</MMClips>
  <ScaleCrop>false</ScaleCrop>
  <HeadingPairs>
    <vt:vector size="6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21" baseType="lpstr">
      <vt:lpstr>HY견고딕</vt:lpstr>
      <vt:lpstr>경기천년제목V Bold</vt:lpstr>
      <vt:lpstr>굴림</vt:lpstr>
      <vt:lpstr>맑은 고딕</vt:lpstr>
      <vt:lpstr>-윤고딕330</vt:lpstr>
      <vt:lpstr>-윤고딕340</vt:lpstr>
      <vt:lpstr>함초롬돋움</vt:lpstr>
      <vt:lpstr>Arial</vt:lpstr>
      <vt:lpstr>Wingdings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HP DEMO HUB</dc:creator>
  <cp:lastModifiedBy>Windows 사용자</cp:lastModifiedBy>
  <cp:revision>1598</cp:revision>
  <cp:lastPrinted>2020-10-30T06:06:48Z</cp:lastPrinted>
  <dcterms:created xsi:type="dcterms:W3CDTF">2014-12-08T23:57:20Z</dcterms:created>
  <dcterms:modified xsi:type="dcterms:W3CDTF">2021-10-29T01:36:33Z</dcterms:modified>
</cp:coreProperties>
</file>